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5"/>
  </p:notesMasterIdLst>
  <p:sldIdLst>
    <p:sldId id="283" r:id="rId2"/>
    <p:sldId id="306" r:id="rId3"/>
    <p:sldId id="294" r:id="rId4"/>
    <p:sldId id="301" r:id="rId5"/>
    <p:sldId id="302" r:id="rId6"/>
    <p:sldId id="308" r:id="rId7"/>
    <p:sldId id="309" r:id="rId8"/>
    <p:sldId id="310" r:id="rId9"/>
    <p:sldId id="303" r:id="rId10"/>
    <p:sldId id="304" r:id="rId11"/>
    <p:sldId id="307" r:id="rId12"/>
    <p:sldId id="305" r:id="rId13"/>
    <p:sldId id="30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569E"/>
    <a:srgbClr val="942092"/>
    <a:srgbClr val="FBB900"/>
    <a:srgbClr val="02A5B4"/>
    <a:srgbClr val="B48BB8"/>
    <a:srgbClr val="000000"/>
    <a:srgbClr val="EB6109"/>
    <a:srgbClr val="00A3BB"/>
    <a:srgbClr val="D232D0"/>
    <a:srgbClr val="B42A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3" autoAdjust="0"/>
    <p:restoredTop sz="95044" autoAdjust="0"/>
  </p:normalViewPr>
  <p:slideViewPr>
    <p:cSldViewPr snapToGrid="0">
      <p:cViewPr varScale="1">
        <p:scale>
          <a:sx n="81" d="100"/>
          <a:sy n="81" d="100"/>
        </p:scale>
        <p:origin x="144" y="78"/>
      </p:cViewPr>
      <p:guideLst>
        <p:guide orient="horz" pos="2160"/>
        <p:guide pos="3840"/>
      </p:guideLst>
    </p:cSldViewPr>
  </p:slideViewPr>
  <p:outlineViewPr>
    <p:cViewPr>
      <p:scale>
        <a:sx n="33" d="100"/>
        <a:sy n="33" d="100"/>
      </p:scale>
      <p:origin x="0" y="-1284"/>
    </p:cViewPr>
  </p:outlineViewPr>
  <p:notesTextViewPr>
    <p:cViewPr>
      <p:scale>
        <a:sx n="1" d="1"/>
        <a:sy n="1" d="1"/>
      </p:scale>
      <p:origin x="0" y="0"/>
    </p:cViewPr>
  </p:notesTextViewPr>
  <p:notesViewPr>
    <p:cSldViewPr snapToGrid="0">
      <p:cViewPr>
        <p:scale>
          <a:sx n="100" d="100"/>
          <a:sy n="100" d="100"/>
        </p:scale>
        <p:origin x="1890" y="-10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2C242-C15E-4230-B0FA-761DEFF17E0A}" type="datetimeFigureOut">
              <a:rPr lang="en-GB" smtClean="0"/>
              <a:pPr/>
              <a:t>07/12/2020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5FDD0-A4DE-418B-8E33-0401C5CE727C}" type="slidenum">
              <a:rPr lang="en-GB" smtClean="0"/>
              <a:pPr/>
              <a:t>‹#›</a:t>
            </a:fld>
            <a:endParaRPr lang="en-GB"/>
          </a:p>
        </p:txBody>
      </p:sp>
    </p:spTree>
    <p:extLst>
      <p:ext uri="{BB962C8B-B14F-4D97-AF65-F5344CB8AC3E}">
        <p14:creationId xmlns:p14="http://schemas.microsoft.com/office/powerpoint/2010/main" val="164522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Richard</a:t>
            </a:r>
          </a:p>
        </p:txBody>
      </p:sp>
      <p:sp>
        <p:nvSpPr>
          <p:cNvPr id="4" name="Slide Number Placeholder 3"/>
          <p:cNvSpPr>
            <a:spLocks noGrp="1"/>
          </p:cNvSpPr>
          <p:nvPr>
            <p:ph type="sldNum" sz="quarter" idx="5"/>
          </p:nvPr>
        </p:nvSpPr>
        <p:spPr/>
        <p:txBody>
          <a:bodyPr/>
          <a:lstStyle/>
          <a:p>
            <a:fld id="{F705FDD0-A4DE-418B-8E33-0401C5CE727C}" type="slidenum">
              <a:rPr lang="en-GB" smtClean="0"/>
              <a:pPr/>
              <a:t>1</a:t>
            </a:fld>
            <a:endParaRPr lang="en-GB"/>
          </a:p>
        </p:txBody>
      </p:sp>
    </p:spTree>
    <p:extLst>
      <p:ext uri="{BB962C8B-B14F-4D97-AF65-F5344CB8AC3E}">
        <p14:creationId xmlns:p14="http://schemas.microsoft.com/office/powerpoint/2010/main" val="100215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Jenny</a:t>
            </a:r>
          </a:p>
          <a:p>
            <a:endParaRPr lang="en-GB" dirty="0"/>
          </a:p>
          <a:p>
            <a:r>
              <a:rPr lang="en-GB" dirty="0"/>
              <a:t>Points to make: </a:t>
            </a:r>
          </a:p>
          <a:p>
            <a:endParaRPr lang="en-GB" dirty="0"/>
          </a:p>
          <a:p>
            <a:r>
              <a:rPr lang="en-GB" dirty="0"/>
              <a:t>Handbook very positively received especially flowchart</a:t>
            </a:r>
          </a:p>
          <a:p>
            <a:endParaRPr lang="en-GB" dirty="0"/>
          </a:p>
          <a:p>
            <a:r>
              <a:rPr lang="en-GB" dirty="0"/>
              <a:t>Analysis took data apart but we learned that a combination is important – learning together interprofessionally; time to interact; having tools to take away; serious time to practise applying tools and think about own needs</a:t>
            </a:r>
          </a:p>
          <a:p>
            <a:endParaRPr lang="en-GB" dirty="0"/>
          </a:p>
          <a:p>
            <a:r>
              <a:rPr lang="en-GB" dirty="0"/>
              <a:t>We were surprised at the depth of learning reported and interest in theory</a:t>
            </a:r>
          </a:p>
          <a:p>
            <a:endParaRPr lang="en-GB" dirty="0"/>
          </a:p>
          <a:p>
            <a:r>
              <a:rPr lang="en-GB" dirty="0"/>
              <a:t>Interesting that learning about others emerged as a theme</a:t>
            </a:r>
          </a:p>
          <a:p>
            <a:endParaRPr lang="en-GB" dirty="0"/>
          </a:p>
          <a:p>
            <a:endParaRPr lang="en-GB" dirty="0"/>
          </a:p>
        </p:txBody>
      </p:sp>
      <p:sp>
        <p:nvSpPr>
          <p:cNvPr id="4" name="Slide Number Placeholder 3"/>
          <p:cNvSpPr>
            <a:spLocks noGrp="1"/>
          </p:cNvSpPr>
          <p:nvPr>
            <p:ph type="sldNum" sz="quarter" idx="5"/>
          </p:nvPr>
        </p:nvSpPr>
        <p:spPr/>
        <p:txBody>
          <a:bodyPr/>
          <a:lstStyle/>
          <a:p>
            <a:fld id="{F705FDD0-A4DE-418B-8E33-0401C5CE727C}" type="slidenum">
              <a:rPr lang="en-GB" smtClean="0"/>
              <a:pPr/>
              <a:t>10</a:t>
            </a:fld>
            <a:endParaRPr lang="en-GB"/>
          </a:p>
        </p:txBody>
      </p:sp>
    </p:spTree>
    <p:extLst>
      <p:ext uri="{BB962C8B-B14F-4D97-AF65-F5344CB8AC3E}">
        <p14:creationId xmlns:p14="http://schemas.microsoft.com/office/powerpoint/2010/main" val="1139820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 and Jenny</a:t>
            </a:r>
          </a:p>
        </p:txBody>
      </p:sp>
      <p:sp>
        <p:nvSpPr>
          <p:cNvPr id="4" name="Slide Number Placeholder 3"/>
          <p:cNvSpPr>
            <a:spLocks noGrp="1"/>
          </p:cNvSpPr>
          <p:nvPr>
            <p:ph type="sldNum" sz="quarter" idx="5"/>
          </p:nvPr>
        </p:nvSpPr>
        <p:spPr/>
        <p:txBody>
          <a:bodyPr/>
          <a:lstStyle/>
          <a:p>
            <a:fld id="{F705FDD0-A4DE-418B-8E33-0401C5CE727C}" type="slidenum">
              <a:rPr lang="en-GB" smtClean="0"/>
              <a:pPr/>
              <a:t>11</a:t>
            </a:fld>
            <a:endParaRPr lang="en-GB"/>
          </a:p>
        </p:txBody>
      </p:sp>
    </p:spTree>
    <p:extLst>
      <p:ext uri="{BB962C8B-B14F-4D97-AF65-F5344CB8AC3E}">
        <p14:creationId xmlns:p14="http://schemas.microsoft.com/office/powerpoint/2010/main" val="10717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09675"/>
            <a:ext cx="5486400" cy="3086100"/>
          </a:xfrm>
        </p:spPr>
      </p:sp>
      <p:sp>
        <p:nvSpPr>
          <p:cNvPr id="3" name="Notes Placeholder 2"/>
          <p:cNvSpPr>
            <a:spLocks noGrp="1"/>
          </p:cNvSpPr>
          <p:nvPr>
            <p:ph type="body" idx="1"/>
          </p:nvPr>
        </p:nvSpPr>
        <p:spPr/>
        <p:txBody>
          <a:bodyPr/>
          <a:lstStyle/>
          <a:p>
            <a:pPr marL="0" indent="0">
              <a:lnSpc>
                <a:spcPct val="114000"/>
              </a:lnSpc>
              <a:spcBef>
                <a:spcPts val="0"/>
              </a:spcBef>
              <a:spcAft>
                <a:spcPts val="600"/>
              </a:spcAft>
              <a:buClr>
                <a:srgbClr val="000000"/>
              </a:buClr>
              <a:buNone/>
            </a:pPr>
            <a:r>
              <a:rPr lang="en-GB"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Jenny</a:t>
            </a:r>
          </a:p>
          <a:p>
            <a:pPr marL="0" indent="0">
              <a:lnSpc>
                <a:spcPct val="114000"/>
              </a:lnSpc>
              <a:spcBef>
                <a:spcPts val="0"/>
              </a:spcBef>
              <a:spcAft>
                <a:spcPts val="600"/>
              </a:spcAft>
              <a:buClr>
                <a:srgbClr val="000000"/>
              </a:buClr>
              <a:buNone/>
            </a:pPr>
            <a:r>
              <a:rPr lang="en-GB"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Note: for this presentation stress usefulness of handbook and how it was central to workshop – practical activity enabled participants to identify possible projects</a:t>
            </a:r>
          </a:p>
          <a:p>
            <a:pPr marL="0" indent="0">
              <a:lnSpc>
                <a:spcPct val="114000"/>
              </a:lnSpc>
              <a:spcBef>
                <a:spcPts val="0"/>
              </a:spcBef>
              <a:spcAft>
                <a:spcPts val="600"/>
              </a:spcAft>
              <a:buClr>
                <a:srgbClr val="000000"/>
              </a:buClr>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Building relationships </a:t>
            </a:r>
            <a:r>
              <a:rPr lang="en-GB" sz="1200" dirty="0">
                <a:effectLst/>
                <a:latin typeface="Calibri" panose="020F0502020204030204" pitchFamily="34" charset="0"/>
                <a:ea typeface="Calibri" panose="020F0502020204030204" pitchFamily="34" charset="0"/>
                <a:cs typeface="Times New Roman" panose="02020603050405020304" pitchFamily="18" charset="0"/>
              </a:rPr>
              <a:t>– effective two-way communication between workshop team, host organisation and partner HEIs needed;  align workshop to service priorities; promote workshop  effectively and support staff to attend  </a:t>
            </a: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put this last as specific to UK context</a:t>
            </a:r>
            <a:endParaRPr lang="en-GB" sz="1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4000"/>
              </a:lnSpc>
              <a:spcBef>
                <a:spcPts val="0"/>
              </a:spcBef>
              <a:spcAft>
                <a:spcPts val="600"/>
              </a:spcAft>
              <a:buClr>
                <a:srgbClr val="000000"/>
              </a:buClr>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Workshop content </a:t>
            </a:r>
            <a:r>
              <a:rPr lang="en-GB" sz="1200" dirty="0">
                <a:effectLst/>
                <a:latin typeface="Calibri" panose="020F0502020204030204" pitchFamily="34" charset="0"/>
                <a:ea typeface="Calibri" panose="020F0502020204030204" pitchFamily="34" charset="0"/>
                <a:cs typeface="Times New Roman" panose="02020603050405020304" pitchFamily="18" charset="0"/>
              </a:rPr>
              <a:t>– customised to local needs; combination of workshop and Handbook with guidance for practical activities </a:t>
            </a: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more stress on handbook</a:t>
            </a:r>
            <a:endParaRPr lang="en-GB" sz="1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4000"/>
              </a:lnSpc>
              <a:spcBef>
                <a:spcPts val="0"/>
              </a:spcBef>
              <a:spcAft>
                <a:spcPts val="600"/>
              </a:spcAft>
              <a:buClr>
                <a:srgbClr val="000000"/>
              </a:buClr>
              <a:buNone/>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Workshop format </a:t>
            </a:r>
            <a:r>
              <a:rPr lang="en-GB" sz="1200" dirty="0">
                <a:effectLst/>
                <a:latin typeface="Calibri" panose="020F0502020204030204" pitchFamily="34" charset="0"/>
                <a:ea typeface="Calibri" panose="020F0502020204030204" pitchFamily="34" charset="0"/>
                <a:cs typeface="Times New Roman" panose="02020603050405020304" pitchFamily="18" charset="0"/>
              </a:rPr>
              <a:t>– whole day; time for networking; extended practical session to apply learning to participants’ projects</a:t>
            </a:r>
          </a:p>
          <a:p>
            <a:pPr marL="0" indent="0">
              <a:lnSpc>
                <a:spcPct val="114000"/>
              </a:lnSpc>
              <a:spcBef>
                <a:spcPts val="0"/>
              </a:spcBef>
              <a:spcAft>
                <a:spcPts val="600"/>
              </a:spcAft>
              <a:buClr>
                <a:srgbClr val="000000"/>
              </a:buClr>
              <a:buNone/>
            </a:pPr>
            <a:r>
              <a:rPr lang="en-GB" sz="1200" b="1" dirty="0">
                <a:latin typeface="Calibri" panose="020F0502020204030204" pitchFamily="34" charset="0"/>
                <a:ea typeface="Calibri" panose="020F0502020204030204" pitchFamily="34" charset="0"/>
                <a:cs typeface="Times New Roman" panose="02020603050405020304" pitchFamily="18" charset="0"/>
              </a:rPr>
              <a:t>Workshop facilitation </a:t>
            </a:r>
            <a:r>
              <a:rPr lang="en-GB" sz="1200" dirty="0">
                <a:latin typeface="Calibri" panose="020F0502020204030204" pitchFamily="34" charset="0"/>
                <a:ea typeface="Calibri" panose="020F0502020204030204" pitchFamily="34" charset="0"/>
                <a:cs typeface="Times New Roman" panose="02020603050405020304" pitchFamily="18" charset="0"/>
              </a:rPr>
              <a:t>– IP team including service user; model IPP; interactive style responsive to participants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4000"/>
              </a:lnSpc>
              <a:spcBef>
                <a:spcPts val="0"/>
              </a:spcBef>
              <a:spcAft>
                <a:spcPts val="600"/>
              </a:spcAft>
              <a:buClr>
                <a:srgbClr val="000000"/>
              </a:buClr>
              <a:buNone/>
            </a:pPr>
            <a:r>
              <a:rPr lang="en-GB" sz="1200" b="1" dirty="0">
                <a:latin typeface="Calibri" panose="020F0502020204030204" pitchFamily="34" charset="0"/>
                <a:ea typeface="Calibri" panose="020F0502020204030204" pitchFamily="34" charset="0"/>
                <a:cs typeface="Times New Roman" panose="02020603050405020304" pitchFamily="18" charset="0"/>
              </a:rPr>
              <a:t>Participants</a:t>
            </a:r>
            <a:r>
              <a:rPr lang="en-GB" sz="1200" dirty="0">
                <a:latin typeface="Calibri" panose="020F0502020204030204" pitchFamily="34" charset="0"/>
                <a:ea typeface="Calibri" panose="020F0502020204030204" pitchFamily="34" charset="0"/>
                <a:cs typeface="Times New Roman" panose="02020603050405020304" pitchFamily="18" charset="0"/>
              </a:rPr>
              <a:t> – combination of practitioners, practice educators and academics; should be a strategy for engaging service users and social care colleagues</a:t>
            </a:r>
          </a:p>
          <a:p>
            <a:pPr>
              <a:lnSpc>
                <a:spcPts val="1220"/>
              </a:lnSpc>
              <a:spcAft>
                <a:spcPts val="800"/>
              </a:spcAft>
              <a:buClr>
                <a:srgbClr val="000000"/>
              </a:buClr>
            </a:pPr>
            <a:endParaRPr lang="en-GB" dirty="0"/>
          </a:p>
        </p:txBody>
      </p:sp>
      <p:sp>
        <p:nvSpPr>
          <p:cNvPr id="4" name="Slide Number Placeholder 3"/>
          <p:cNvSpPr>
            <a:spLocks noGrp="1"/>
          </p:cNvSpPr>
          <p:nvPr>
            <p:ph type="sldNum" sz="quarter" idx="5"/>
          </p:nvPr>
        </p:nvSpPr>
        <p:spPr/>
        <p:txBody>
          <a:bodyPr/>
          <a:lstStyle/>
          <a:p>
            <a:fld id="{F705FDD0-A4DE-418B-8E33-0401C5CE727C}" type="slidenum">
              <a:rPr lang="en-GB" smtClean="0"/>
              <a:pPr/>
              <a:t>12</a:t>
            </a:fld>
            <a:endParaRPr lang="en-GB"/>
          </a:p>
        </p:txBody>
      </p:sp>
    </p:spTree>
    <p:extLst>
      <p:ext uri="{BB962C8B-B14F-4D97-AF65-F5344CB8AC3E}">
        <p14:creationId xmlns:p14="http://schemas.microsoft.com/office/powerpoint/2010/main" val="134775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05FDD0-A4DE-418B-8E33-0401C5CE727C}" type="slidenum">
              <a:rPr lang="en-GB" smtClean="0"/>
              <a:pPr/>
              <a:t>13</a:t>
            </a:fld>
            <a:endParaRPr lang="en-GB"/>
          </a:p>
        </p:txBody>
      </p:sp>
    </p:spTree>
    <p:extLst>
      <p:ext uri="{BB962C8B-B14F-4D97-AF65-F5344CB8AC3E}">
        <p14:creationId xmlns:p14="http://schemas.microsoft.com/office/powerpoint/2010/main" val="150986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Richard</a:t>
            </a:r>
          </a:p>
        </p:txBody>
      </p:sp>
      <p:sp>
        <p:nvSpPr>
          <p:cNvPr id="4" name="Slide Number Placeholder 3"/>
          <p:cNvSpPr>
            <a:spLocks noGrp="1"/>
          </p:cNvSpPr>
          <p:nvPr>
            <p:ph type="sldNum" sz="quarter" idx="5"/>
          </p:nvPr>
        </p:nvSpPr>
        <p:spPr/>
        <p:txBody>
          <a:bodyPr/>
          <a:lstStyle/>
          <a:p>
            <a:fld id="{F705FDD0-A4DE-418B-8E33-0401C5CE727C}" type="slidenum">
              <a:rPr lang="en-GB" smtClean="0"/>
              <a:pPr/>
              <a:t>2</a:t>
            </a:fld>
            <a:endParaRPr lang="en-GB"/>
          </a:p>
        </p:txBody>
      </p:sp>
    </p:spTree>
    <p:extLst>
      <p:ext uri="{BB962C8B-B14F-4D97-AF65-F5344CB8AC3E}">
        <p14:creationId xmlns:p14="http://schemas.microsoft.com/office/powerpoint/2010/main" val="166565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222222"/>
              </a:solidFill>
              <a:effectLst/>
              <a:latin typeface="Frutiger W01"/>
            </a:endParaRPr>
          </a:p>
          <a:p>
            <a:r>
              <a:rPr lang="en-GB" b="0" i="0" dirty="0">
                <a:solidFill>
                  <a:srgbClr val="222222"/>
                </a:solidFill>
                <a:effectLst/>
                <a:latin typeface="Frutiger W01"/>
              </a:rPr>
              <a:t>Richard</a:t>
            </a:r>
          </a:p>
          <a:p>
            <a:r>
              <a:rPr lang="en-GB" b="0" i="0" dirty="0">
                <a:solidFill>
                  <a:srgbClr val="222222"/>
                </a:solidFill>
                <a:effectLst/>
                <a:latin typeface="Frutiger W01"/>
              </a:rPr>
              <a:t>Health Education England (HEE) exists for one reason only: to support the delivery of excellent healthcare and health improvement to the patients and public of England by ensuring that the workforce of today and tomorrow has the right numbers, skills, values and behaviours, at the right time and in the right place.</a:t>
            </a:r>
            <a:endParaRPr lang="en-GB" dirty="0"/>
          </a:p>
        </p:txBody>
      </p:sp>
      <p:sp>
        <p:nvSpPr>
          <p:cNvPr id="4" name="Slide Number Placeholder 3"/>
          <p:cNvSpPr>
            <a:spLocks noGrp="1"/>
          </p:cNvSpPr>
          <p:nvPr>
            <p:ph type="sldNum" sz="quarter" idx="5"/>
          </p:nvPr>
        </p:nvSpPr>
        <p:spPr/>
        <p:txBody>
          <a:bodyPr/>
          <a:lstStyle/>
          <a:p>
            <a:fld id="{F705FDD0-A4DE-418B-8E33-0401C5CE727C}" type="slidenum">
              <a:rPr lang="en-GB" smtClean="0"/>
              <a:pPr/>
              <a:t>3</a:t>
            </a:fld>
            <a:endParaRPr lang="en-GB"/>
          </a:p>
        </p:txBody>
      </p:sp>
    </p:spTree>
    <p:extLst>
      <p:ext uri="{BB962C8B-B14F-4D97-AF65-F5344CB8AC3E}">
        <p14:creationId xmlns:p14="http://schemas.microsoft.com/office/powerpoint/2010/main" val="360515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a:p>
            <a:r>
              <a:rPr lang="en-GB" dirty="0"/>
              <a:t>2 service users reviewed the draft Handbook from a service user perspective and made changes</a:t>
            </a:r>
          </a:p>
          <a:p>
            <a:endParaRPr lang="en-GB" dirty="0"/>
          </a:p>
          <a:p>
            <a:r>
              <a:rPr lang="en-GB" dirty="0"/>
              <a:t>Equal member of facilitator group which write and revised the workshop</a:t>
            </a:r>
          </a:p>
          <a:p>
            <a:endParaRPr lang="en-GB" dirty="0"/>
          </a:p>
          <a:p>
            <a:r>
              <a:rPr lang="en-GB" dirty="0"/>
              <a:t>Co-facilitation of workshops – valued by participants – some surprised</a:t>
            </a:r>
          </a:p>
          <a:p>
            <a:endParaRPr lang="en-GB" dirty="0"/>
          </a:p>
          <a:p>
            <a:r>
              <a:rPr lang="en-GB" dirty="0"/>
              <a:t>Two neutral service users acted as observers and wrote reports for the evaluation </a:t>
            </a:r>
          </a:p>
          <a:p>
            <a:endParaRPr lang="en-GB" dirty="0"/>
          </a:p>
          <a:p>
            <a:r>
              <a:rPr lang="en-GB" dirty="0"/>
              <a:t>Intention that trusts and universities would invite service users to attend the workshops as participants – but none were present</a:t>
            </a:r>
          </a:p>
        </p:txBody>
      </p:sp>
      <p:sp>
        <p:nvSpPr>
          <p:cNvPr id="4" name="Slide Number Placeholder 3"/>
          <p:cNvSpPr>
            <a:spLocks noGrp="1"/>
          </p:cNvSpPr>
          <p:nvPr>
            <p:ph type="sldNum" sz="quarter" idx="5"/>
          </p:nvPr>
        </p:nvSpPr>
        <p:spPr/>
        <p:txBody>
          <a:bodyPr/>
          <a:lstStyle/>
          <a:p>
            <a:fld id="{F705FDD0-A4DE-418B-8E33-0401C5CE727C}" type="slidenum">
              <a:rPr lang="en-GB" smtClean="0"/>
              <a:pPr/>
              <a:t>4</a:t>
            </a:fld>
            <a:endParaRPr lang="en-GB"/>
          </a:p>
        </p:txBody>
      </p:sp>
    </p:spTree>
    <p:extLst>
      <p:ext uri="{BB962C8B-B14F-4D97-AF65-F5344CB8AC3E}">
        <p14:creationId xmlns:p14="http://schemas.microsoft.com/office/powerpoint/2010/main" val="376030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 </a:t>
            </a:r>
          </a:p>
        </p:txBody>
      </p:sp>
      <p:sp>
        <p:nvSpPr>
          <p:cNvPr id="4" name="Slide Number Placeholder 3"/>
          <p:cNvSpPr>
            <a:spLocks noGrp="1"/>
          </p:cNvSpPr>
          <p:nvPr>
            <p:ph type="sldNum" sz="quarter" idx="5"/>
          </p:nvPr>
        </p:nvSpPr>
        <p:spPr/>
        <p:txBody>
          <a:bodyPr/>
          <a:lstStyle/>
          <a:p>
            <a:fld id="{F705FDD0-A4DE-418B-8E33-0401C5CE727C}" type="slidenum">
              <a:rPr lang="en-GB" smtClean="0"/>
              <a:pPr/>
              <a:t>5</a:t>
            </a:fld>
            <a:endParaRPr lang="en-GB"/>
          </a:p>
        </p:txBody>
      </p:sp>
    </p:spTree>
    <p:extLst>
      <p:ext uri="{BB962C8B-B14F-4D97-AF65-F5344CB8AC3E}">
        <p14:creationId xmlns:p14="http://schemas.microsoft.com/office/powerpoint/2010/main" val="378524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Richard</a:t>
            </a:r>
          </a:p>
        </p:txBody>
      </p:sp>
      <p:sp>
        <p:nvSpPr>
          <p:cNvPr id="4" name="Slide Number Placeholder 3"/>
          <p:cNvSpPr>
            <a:spLocks noGrp="1"/>
          </p:cNvSpPr>
          <p:nvPr>
            <p:ph type="sldNum" sz="quarter" idx="5"/>
          </p:nvPr>
        </p:nvSpPr>
        <p:spPr/>
        <p:txBody>
          <a:bodyPr/>
          <a:lstStyle/>
          <a:p>
            <a:fld id="{F705FDD0-A4DE-418B-8E33-0401C5CE727C}" type="slidenum">
              <a:rPr lang="en-GB" smtClean="0"/>
              <a:pPr/>
              <a:t>6</a:t>
            </a:fld>
            <a:endParaRPr lang="en-GB"/>
          </a:p>
        </p:txBody>
      </p:sp>
    </p:spTree>
    <p:extLst>
      <p:ext uri="{BB962C8B-B14F-4D97-AF65-F5344CB8AC3E}">
        <p14:creationId xmlns:p14="http://schemas.microsoft.com/office/powerpoint/2010/main" val="100710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Richard</a:t>
            </a:r>
          </a:p>
        </p:txBody>
      </p:sp>
      <p:sp>
        <p:nvSpPr>
          <p:cNvPr id="4" name="Slide Number Placeholder 3"/>
          <p:cNvSpPr>
            <a:spLocks noGrp="1"/>
          </p:cNvSpPr>
          <p:nvPr>
            <p:ph type="sldNum" sz="quarter" idx="5"/>
          </p:nvPr>
        </p:nvSpPr>
        <p:spPr/>
        <p:txBody>
          <a:bodyPr/>
          <a:lstStyle/>
          <a:p>
            <a:fld id="{F705FDD0-A4DE-418B-8E33-0401C5CE727C}" type="slidenum">
              <a:rPr lang="en-GB" smtClean="0"/>
              <a:pPr/>
              <a:t>7</a:t>
            </a:fld>
            <a:endParaRPr lang="en-GB"/>
          </a:p>
        </p:txBody>
      </p:sp>
    </p:spTree>
    <p:extLst>
      <p:ext uri="{BB962C8B-B14F-4D97-AF65-F5344CB8AC3E}">
        <p14:creationId xmlns:p14="http://schemas.microsoft.com/office/powerpoint/2010/main" val="141651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p:txBody>
      </p:sp>
      <p:sp>
        <p:nvSpPr>
          <p:cNvPr id="4" name="Slide Number Placeholder 3"/>
          <p:cNvSpPr>
            <a:spLocks noGrp="1"/>
          </p:cNvSpPr>
          <p:nvPr>
            <p:ph type="sldNum" sz="quarter" idx="5"/>
          </p:nvPr>
        </p:nvSpPr>
        <p:spPr/>
        <p:txBody>
          <a:bodyPr/>
          <a:lstStyle/>
          <a:p>
            <a:fld id="{F705FDD0-A4DE-418B-8E33-0401C5CE727C}" type="slidenum">
              <a:rPr lang="en-GB" smtClean="0"/>
              <a:pPr/>
              <a:t>8</a:t>
            </a:fld>
            <a:endParaRPr lang="en-GB"/>
          </a:p>
        </p:txBody>
      </p:sp>
    </p:spTree>
    <p:extLst>
      <p:ext uri="{BB962C8B-B14F-4D97-AF65-F5344CB8AC3E}">
        <p14:creationId xmlns:p14="http://schemas.microsoft.com/office/powerpoint/2010/main" val="256288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Jenny</a:t>
            </a:r>
          </a:p>
          <a:p>
            <a:r>
              <a:rPr lang="en-GB" dirty="0"/>
              <a:t>Evaluation was part of our brief</a:t>
            </a:r>
          </a:p>
          <a:p>
            <a:r>
              <a:rPr lang="en-GB" dirty="0"/>
              <a:t>We took an action research approach making improvements after each workshop</a:t>
            </a:r>
          </a:p>
          <a:p>
            <a:r>
              <a:rPr lang="en-GB" dirty="0"/>
              <a:t>We collected pre and post workshop data from participants who assessed themselves against the learning outcomes.  </a:t>
            </a:r>
          </a:p>
          <a:p>
            <a:r>
              <a:rPr lang="en-GB" dirty="0"/>
              <a:t>We collected post workshop evaluations from participants </a:t>
            </a:r>
          </a:p>
          <a:p>
            <a:r>
              <a:rPr lang="en-GB" dirty="0"/>
              <a:t>We also wrote out own reflections and had reported from an independent service user observer</a:t>
            </a:r>
          </a:p>
          <a:p>
            <a:r>
              <a:rPr lang="en-GB" dirty="0"/>
              <a:t> The free text data were analysed thematically – participants said some interesting things which we wanted to capture</a:t>
            </a:r>
          </a:p>
          <a:p>
            <a:r>
              <a:rPr lang="en-GB" dirty="0"/>
              <a:t>Based on our data we made some recommendations for larger scale roll out</a:t>
            </a:r>
          </a:p>
        </p:txBody>
      </p:sp>
      <p:sp>
        <p:nvSpPr>
          <p:cNvPr id="4" name="Slide Number Placeholder 3"/>
          <p:cNvSpPr>
            <a:spLocks noGrp="1"/>
          </p:cNvSpPr>
          <p:nvPr>
            <p:ph type="sldNum" sz="quarter" idx="5"/>
          </p:nvPr>
        </p:nvSpPr>
        <p:spPr/>
        <p:txBody>
          <a:bodyPr/>
          <a:lstStyle/>
          <a:p>
            <a:fld id="{F705FDD0-A4DE-418B-8E33-0401C5CE727C}" type="slidenum">
              <a:rPr lang="en-GB" smtClean="0"/>
              <a:pPr/>
              <a:t>9</a:t>
            </a:fld>
            <a:endParaRPr lang="en-GB"/>
          </a:p>
        </p:txBody>
      </p:sp>
    </p:spTree>
    <p:extLst>
      <p:ext uri="{BB962C8B-B14F-4D97-AF65-F5344CB8AC3E}">
        <p14:creationId xmlns:p14="http://schemas.microsoft.com/office/powerpoint/2010/main" val="197644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10612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316394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FA6361-D801-4D3F-8396-A6E957A7ECD9}" type="slidenum">
              <a:rPr lang="en-GB" smtClean="0"/>
              <a:pPr/>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762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2801310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FA6361-D801-4D3F-8396-A6E957A7ECD9}" type="slidenum">
              <a:rPr lang="en-GB" smtClean="0"/>
              <a:pPr/>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1910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1346319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1490848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133827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70564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358583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72809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385262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25259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299071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197401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A42C8B-0AFD-4338-B4C8-2C12E9D4CBFF}" type="datetimeFigureOut">
              <a:rPr lang="en-GB" smtClean="0"/>
              <a:pPr/>
              <a:t>07/12/2020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DFA6361-D801-4D3F-8396-A6E957A7ECD9}" type="slidenum">
              <a:rPr lang="en-GB" smtClean="0"/>
              <a:pPr/>
              <a:t>‹#›</a:t>
            </a:fld>
            <a:endParaRPr lang="en-GB"/>
          </a:p>
        </p:txBody>
      </p:sp>
    </p:spTree>
    <p:extLst>
      <p:ext uri="{BB962C8B-B14F-4D97-AF65-F5344CB8AC3E}">
        <p14:creationId xmlns:p14="http://schemas.microsoft.com/office/powerpoint/2010/main" val="40916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FA42C8B-0AFD-4338-B4C8-2C12E9D4CBFF}" type="datetimeFigureOut">
              <a:rPr lang="en-GB" smtClean="0"/>
              <a:pPr/>
              <a:t>07/12/2020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DFA6361-D801-4D3F-8396-A6E957A7ECD9}" type="slidenum">
              <a:rPr lang="en-GB" smtClean="0"/>
              <a:pPr/>
              <a:t>‹#›</a:t>
            </a:fld>
            <a:endParaRPr lang="en-GB"/>
          </a:p>
        </p:txBody>
      </p:sp>
    </p:spTree>
    <p:extLst>
      <p:ext uri="{BB962C8B-B14F-4D97-AF65-F5344CB8AC3E}">
        <p14:creationId xmlns:p14="http://schemas.microsoft.com/office/powerpoint/2010/main" val="28163423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ichard.gray@caipe.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jsfjazz@gmail.com" TargetMode="External"/><Relationship Id="rId4" Type="http://schemas.openxmlformats.org/officeDocument/2006/relationships/hyperlink" Target="mailto:3smithlet@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8169" y="6057900"/>
            <a:ext cx="10808815" cy="455428"/>
          </a:xfrm>
        </p:spPr>
        <p:txBody>
          <a:bodyPr>
            <a:normAutofit/>
          </a:bodyPr>
          <a:lstStyle/>
          <a:p>
            <a:pPr algn="ctr">
              <a:lnSpc>
                <a:spcPct val="115000"/>
              </a:lnSpc>
            </a:pPr>
            <a:r>
              <a:rPr lang="en-GB" sz="1800" dirty="0">
                <a:solidFill>
                  <a:srgbClr val="98569E"/>
                </a:solidFill>
                <a:latin typeface="Verdana" charset="0"/>
                <a:ea typeface="Verdana" charset="0"/>
                <a:cs typeface="Verdana" charset="0"/>
              </a:rPr>
              <a:t>Collaborative practice through learning together to work together 		</a:t>
            </a:r>
            <a:r>
              <a:rPr lang="en-GB" sz="1200" dirty="0">
                <a:solidFill>
                  <a:srgbClr val="EB6109"/>
                </a:solidFill>
                <a:latin typeface="Verdana" charset="0"/>
                <a:ea typeface="Verdana" charset="0"/>
                <a:cs typeface="Verdana" charset="0"/>
              </a:rPr>
              <a:t>© CAIPE 2017</a:t>
            </a:r>
          </a:p>
        </p:txBody>
      </p:sp>
      <p:sp>
        <p:nvSpPr>
          <p:cNvPr id="7" name="Subtitle 6"/>
          <p:cNvSpPr>
            <a:spLocks noGrp="1"/>
          </p:cNvSpPr>
          <p:nvPr>
            <p:ph type="subTitle" idx="1"/>
          </p:nvPr>
        </p:nvSpPr>
        <p:spPr>
          <a:xfrm>
            <a:off x="2731326" y="2236774"/>
            <a:ext cx="1947553" cy="215001"/>
          </a:xfrm>
        </p:spPr>
        <p:txBody>
          <a:bodyPr>
            <a:normAutofit fontScale="40000" lnSpcReduction="20000"/>
          </a:bodyPr>
          <a:lstStyle/>
          <a:p>
            <a:pPr algn="ctr"/>
            <a:r>
              <a:rPr lang="en-US" sz="2400" dirty="0" err="1">
                <a:solidFill>
                  <a:srgbClr val="00A3BB"/>
                </a:solidFill>
                <a:latin typeface="Verdana" charset="0"/>
                <a:ea typeface="Verdana" charset="0"/>
                <a:cs typeface="Verdana" charset="0"/>
              </a:rPr>
              <a:t>www.caipe.org</a:t>
            </a:r>
            <a:endParaRPr lang="en-US" sz="2400" dirty="0">
              <a:solidFill>
                <a:srgbClr val="00A3BB"/>
              </a:solidFill>
              <a:latin typeface="Verdana" charset="0"/>
              <a:ea typeface="Verdana" charset="0"/>
              <a:cs typeface="Verdana"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9855" y="-131682"/>
            <a:ext cx="5609112" cy="27844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73" y="4155725"/>
            <a:ext cx="1163253" cy="1163253"/>
          </a:xfrm>
          <a:prstGeom prst="rect">
            <a:avLst/>
          </a:prstGeom>
        </p:spPr>
      </p:pic>
      <p:sp>
        <p:nvSpPr>
          <p:cNvPr id="3" name="TextBox 2">
            <a:extLst>
              <a:ext uri="{FF2B5EF4-FFF2-40B4-BE49-F238E27FC236}">
                <a16:creationId xmlns:a16="http://schemas.microsoft.com/office/drawing/2014/main" id="{C337E20C-AAEB-456E-B368-E4FE2A85B2A4}"/>
              </a:ext>
            </a:extLst>
          </p:cNvPr>
          <p:cNvSpPr txBox="1"/>
          <p:nvPr/>
        </p:nvSpPr>
        <p:spPr>
          <a:xfrm>
            <a:off x="2861953" y="2704890"/>
            <a:ext cx="8646306" cy="3200876"/>
          </a:xfrm>
          <a:prstGeom prst="rect">
            <a:avLst/>
          </a:prstGeom>
          <a:noFill/>
        </p:spPr>
        <p:txBody>
          <a:bodyPr wrap="square" rtlCol="0">
            <a:spAutoFit/>
          </a:bodyPr>
          <a:lstStyle/>
          <a:p>
            <a:pPr algn="ctr"/>
            <a:r>
              <a:rPr lang="en-GB" sz="3200" b="1" dirty="0">
                <a:effectLst/>
                <a:latin typeface="Verdana" panose="020B0604030504040204" pitchFamily="34" charset="0"/>
                <a:ea typeface="Verdana" panose="020B0604030504040204" pitchFamily="34" charset="0"/>
                <a:cs typeface="Arial" panose="020B0604020202020204" pitchFamily="34" charset="0"/>
              </a:rPr>
              <a:t>Supporting educators and practitioners in developing and delivering interprofessional education</a:t>
            </a:r>
          </a:p>
          <a:p>
            <a:pPr algn="ctr"/>
            <a:endParaRPr lang="en-GB" sz="3200" dirty="0">
              <a:latin typeface="Arial" panose="020B0604020202020204" pitchFamily="34" charset="0"/>
              <a:ea typeface="Times New Roman" panose="02020603050405020304" pitchFamily="18" charset="0"/>
              <a:cs typeface="Arial" panose="020B0604020202020204" pitchFamily="34" charset="0"/>
            </a:endParaRPr>
          </a:p>
          <a:p>
            <a:pPr algn="ctr"/>
            <a:r>
              <a:rPr lang="en-GB" sz="2400" dirty="0">
                <a:effectLst/>
                <a:latin typeface="Arial" panose="020B0604020202020204" pitchFamily="34" charset="0"/>
                <a:ea typeface="Times New Roman" panose="02020603050405020304" pitchFamily="18" charset="0"/>
                <a:cs typeface="Arial" panose="020B0604020202020204" pitchFamily="34" charset="0"/>
              </a:rPr>
              <a:t>Richard Gray, Jenny Ford &amp; Emma Smith</a:t>
            </a:r>
            <a:endParaRPr lang="en-GB" sz="24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8283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888C-A09C-4ECB-8E76-E57135BF463C}"/>
              </a:ext>
            </a:extLst>
          </p:cNvPr>
          <p:cNvSpPr>
            <a:spLocks noGrp="1"/>
          </p:cNvSpPr>
          <p:nvPr>
            <p:ph type="title"/>
          </p:nvPr>
        </p:nvSpPr>
        <p:spPr>
          <a:xfrm>
            <a:off x="1885165" y="234370"/>
            <a:ext cx="9639570" cy="871989"/>
          </a:xfrm>
        </p:spPr>
        <p:txBody>
          <a:bodyPr>
            <a:normAutofit fontScale="90000"/>
          </a:bodyPr>
          <a:lstStyle/>
          <a:p>
            <a:pPr algn="ctr"/>
            <a:r>
              <a:rPr lang="en-GB" b="1" dirty="0">
                <a:latin typeface="Verdana" panose="020B0604030504040204" pitchFamily="34" charset="0"/>
                <a:ea typeface="Verdana" panose="020B0604030504040204" pitchFamily="34" charset="0"/>
              </a:rPr>
              <a:t>Results - </a:t>
            </a:r>
            <a:r>
              <a:rPr lang="en-GB" sz="3600" b="1" dirty="0">
                <a:effectLst/>
                <a:latin typeface="Verdana" panose="020B0604030504040204" pitchFamily="34" charset="0"/>
                <a:ea typeface="Verdana" panose="020B0604030504040204" pitchFamily="34" charset="0"/>
                <a:cs typeface="Times New Roman" panose="02020603050405020304" pitchFamily="18" charset="0"/>
              </a:rPr>
              <a:t>Flavour of post workshop </a:t>
            </a:r>
            <a:r>
              <a:rPr lang="en-GB" b="1" dirty="0">
                <a:latin typeface="Verdana" panose="020B0604030504040204" pitchFamily="34" charset="0"/>
                <a:ea typeface="Verdana" panose="020B0604030504040204" pitchFamily="34" charset="0"/>
                <a:cs typeface="Times New Roman" panose="02020603050405020304" pitchFamily="18" charset="0"/>
              </a:rPr>
              <a:t>data</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latin typeface="Verdana" panose="020B0604030504040204" pitchFamily="34" charset="0"/>
              <a:ea typeface="Verdana" panose="020B0604030504040204" pitchFamily="34" charset="0"/>
            </a:endParaRPr>
          </a:p>
        </p:txBody>
      </p:sp>
      <p:sp>
        <p:nvSpPr>
          <p:cNvPr id="4" name="Rectangle: Rounded Corners 3">
            <a:extLst>
              <a:ext uri="{FF2B5EF4-FFF2-40B4-BE49-F238E27FC236}">
                <a16:creationId xmlns:a16="http://schemas.microsoft.com/office/drawing/2014/main" id="{D965F3E4-759C-4570-8980-136233093FE2}"/>
              </a:ext>
            </a:extLst>
          </p:cNvPr>
          <p:cNvSpPr/>
          <p:nvPr/>
        </p:nvSpPr>
        <p:spPr>
          <a:xfrm>
            <a:off x="2012867" y="1086252"/>
            <a:ext cx="1983179" cy="1104405"/>
          </a:xfrm>
          <a:prstGeom prst="roundRect">
            <a:avLst/>
          </a:prstGeom>
          <a:solidFill>
            <a:srgbClr val="9856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What I learned</a:t>
            </a:r>
          </a:p>
        </p:txBody>
      </p:sp>
      <p:sp>
        <p:nvSpPr>
          <p:cNvPr id="5" name="Rectangle: Rounded Corners 4">
            <a:extLst>
              <a:ext uri="{FF2B5EF4-FFF2-40B4-BE49-F238E27FC236}">
                <a16:creationId xmlns:a16="http://schemas.microsoft.com/office/drawing/2014/main" id="{C08F13ED-0982-49ED-87C1-DC03A5C96473}"/>
              </a:ext>
            </a:extLst>
          </p:cNvPr>
          <p:cNvSpPr/>
          <p:nvPr/>
        </p:nvSpPr>
        <p:spPr>
          <a:xfrm>
            <a:off x="5031727" y="1136506"/>
            <a:ext cx="1983179" cy="110440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How I learned</a:t>
            </a:r>
          </a:p>
        </p:txBody>
      </p:sp>
      <p:sp>
        <p:nvSpPr>
          <p:cNvPr id="6" name="Rectangle: Rounded Corners 5">
            <a:extLst>
              <a:ext uri="{FF2B5EF4-FFF2-40B4-BE49-F238E27FC236}">
                <a16:creationId xmlns:a16="http://schemas.microsoft.com/office/drawing/2014/main" id="{772AA3DC-1395-4E64-95B6-C17C31D4ED6F}"/>
              </a:ext>
            </a:extLst>
          </p:cNvPr>
          <p:cNvSpPr/>
          <p:nvPr/>
        </p:nvSpPr>
        <p:spPr>
          <a:xfrm>
            <a:off x="9803236" y="1141673"/>
            <a:ext cx="1983179" cy="1104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How I will apply my learning</a:t>
            </a:r>
          </a:p>
        </p:txBody>
      </p:sp>
      <p:sp>
        <p:nvSpPr>
          <p:cNvPr id="9" name="Rectangle: Rounded Corners 8">
            <a:extLst>
              <a:ext uri="{FF2B5EF4-FFF2-40B4-BE49-F238E27FC236}">
                <a16:creationId xmlns:a16="http://schemas.microsoft.com/office/drawing/2014/main" id="{8AD54E88-897F-4E2D-97E6-678F145AA93C}"/>
              </a:ext>
            </a:extLst>
          </p:cNvPr>
          <p:cNvSpPr/>
          <p:nvPr/>
        </p:nvSpPr>
        <p:spPr>
          <a:xfrm>
            <a:off x="1209306" y="3200322"/>
            <a:ext cx="1650670" cy="950026"/>
          </a:xfrm>
          <a:prstGeom prst="roundRect">
            <a:avLst/>
          </a:prstGeom>
          <a:solidFill>
            <a:srgbClr val="985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Leelawadee UI" panose="020B0502040204020203" pitchFamily="34" charset="-34"/>
                <a:ea typeface="Calibri" panose="020F0502020204030204" pitchFamily="34" charset="0"/>
                <a:cs typeface="Times New Roman" panose="02020603050405020304" pitchFamily="18" charset="0"/>
              </a:rPr>
              <a:t>Theories behind IPE</a:t>
            </a:r>
            <a:endParaRPr lang="en-GB" dirty="0"/>
          </a:p>
        </p:txBody>
      </p:sp>
      <p:sp>
        <p:nvSpPr>
          <p:cNvPr id="10" name="Rectangle: Rounded Corners 9">
            <a:extLst>
              <a:ext uri="{FF2B5EF4-FFF2-40B4-BE49-F238E27FC236}">
                <a16:creationId xmlns:a16="http://schemas.microsoft.com/office/drawing/2014/main" id="{766E2808-12EA-4FCD-98AB-1EA672492904}"/>
              </a:ext>
            </a:extLst>
          </p:cNvPr>
          <p:cNvSpPr/>
          <p:nvPr/>
        </p:nvSpPr>
        <p:spPr>
          <a:xfrm>
            <a:off x="3154065" y="2708436"/>
            <a:ext cx="1822368" cy="950026"/>
          </a:xfrm>
          <a:prstGeom prst="roundRect">
            <a:avLst/>
          </a:prstGeom>
          <a:solidFill>
            <a:srgbClr val="985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Leelawadee UI" panose="020B0502040204020203" pitchFamily="34" charset="-34"/>
                <a:ea typeface="Calibri" panose="020F0502020204030204" pitchFamily="34" charset="0"/>
                <a:cs typeface="Times New Roman" panose="02020603050405020304" pitchFamily="18" charset="0"/>
              </a:rPr>
              <a:t>Skills for implementing IPE</a:t>
            </a:r>
            <a:endParaRPr lang="en-GB" dirty="0"/>
          </a:p>
        </p:txBody>
      </p:sp>
      <p:sp>
        <p:nvSpPr>
          <p:cNvPr id="11" name="Rectangle: Rounded Corners 10">
            <a:extLst>
              <a:ext uri="{FF2B5EF4-FFF2-40B4-BE49-F238E27FC236}">
                <a16:creationId xmlns:a16="http://schemas.microsoft.com/office/drawing/2014/main" id="{F1EE3C40-DBA0-493A-871E-61C12BD299E3}"/>
              </a:ext>
            </a:extLst>
          </p:cNvPr>
          <p:cNvSpPr/>
          <p:nvPr/>
        </p:nvSpPr>
        <p:spPr>
          <a:xfrm>
            <a:off x="2093272" y="4379562"/>
            <a:ext cx="1822368" cy="950026"/>
          </a:xfrm>
          <a:prstGeom prst="roundRect">
            <a:avLst/>
          </a:prstGeom>
          <a:solidFill>
            <a:srgbClr val="985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eelawadee UI" panose="020B0502040204020203" pitchFamily="34" charset="-34"/>
                <a:cs typeface="Leelawadee UI" panose="020B0502040204020203" pitchFamily="34" charset="-34"/>
              </a:rPr>
              <a:t>About others</a:t>
            </a:r>
          </a:p>
        </p:txBody>
      </p:sp>
      <p:cxnSp>
        <p:nvCxnSpPr>
          <p:cNvPr id="13" name="Straight Arrow Connector 12">
            <a:extLst>
              <a:ext uri="{FF2B5EF4-FFF2-40B4-BE49-F238E27FC236}">
                <a16:creationId xmlns:a16="http://schemas.microsoft.com/office/drawing/2014/main" id="{759E2765-CC30-433B-8930-AEF8AE40275F}"/>
              </a:ext>
            </a:extLst>
          </p:cNvPr>
          <p:cNvCxnSpPr>
            <a:cxnSpLocks/>
          </p:cNvCxnSpPr>
          <p:nvPr/>
        </p:nvCxnSpPr>
        <p:spPr>
          <a:xfrm>
            <a:off x="2246968" y="2310591"/>
            <a:ext cx="0" cy="822283"/>
          </a:xfrm>
          <a:prstGeom prst="straightConnector1">
            <a:avLst/>
          </a:prstGeom>
          <a:ln w="50800">
            <a:solidFill>
              <a:srgbClr val="98569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33CE3AD-B792-4D62-9FB1-D7A68CF3381D}"/>
              </a:ext>
            </a:extLst>
          </p:cNvPr>
          <p:cNvCxnSpPr>
            <a:cxnSpLocks/>
          </p:cNvCxnSpPr>
          <p:nvPr/>
        </p:nvCxnSpPr>
        <p:spPr>
          <a:xfrm>
            <a:off x="3957406" y="2213163"/>
            <a:ext cx="265533" cy="365151"/>
          </a:xfrm>
          <a:prstGeom prst="straightConnector1">
            <a:avLst/>
          </a:prstGeom>
          <a:ln w="50800">
            <a:solidFill>
              <a:srgbClr val="98569E"/>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9A8801D-F24B-48E2-AD95-48043859F69C}"/>
              </a:ext>
            </a:extLst>
          </p:cNvPr>
          <p:cNvCxnSpPr>
            <a:cxnSpLocks/>
          </p:cNvCxnSpPr>
          <p:nvPr/>
        </p:nvCxnSpPr>
        <p:spPr>
          <a:xfrm flipH="1">
            <a:off x="3020387" y="2320839"/>
            <a:ext cx="1" cy="1936172"/>
          </a:xfrm>
          <a:prstGeom prst="straightConnector1">
            <a:avLst/>
          </a:prstGeom>
          <a:ln w="50800">
            <a:solidFill>
              <a:srgbClr val="98569E"/>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7B959D3F-0B93-4482-A510-1E567DA3B921}"/>
              </a:ext>
            </a:extLst>
          </p:cNvPr>
          <p:cNvSpPr/>
          <p:nvPr/>
        </p:nvSpPr>
        <p:spPr>
          <a:xfrm>
            <a:off x="5449775" y="2708436"/>
            <a:ext cx="1792907" cy="9467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From practical activities</a:t>
            </a:r>
          </a:p>
        </p:txBody>
      </p:sp>
      <p:sp>
        <p:nvSpPr>
          <p:cNvPr id="20" name="Rectangle: Rounded Corners 19">
            <a:extLst>
              <a:ext uri="{FF2B5EF4-FFF2-40B4-BE49-F238E27FC236}">
                <a16:creationId xmlns:a16="http://schemas.microsoft.com/office/drawing/2014/main" id="{F93350A3-7F60-4584-9319-1E29037772BF}"/>
              </a:ext>
            </a:extLst>
          </p:cNvPr>
          <p:cNvSpPr/>
          <p:nvPr/>
        </p:nvSpPr>
        <p:spPr>
          <a:xfrm>
            <a:off x="107767" y="2105406"/>
            <a:ext cx="1822368" cy="950026"/>
          </a:xfrm>
          <a:prstGeom prst="roundRect">
            <a:avLst/>
          </a:prstGeom>
          <a:solidFill>
            <a:srgbClr val="985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IPE is</a:t>
            </a:r>
          </a:p>
        </p:txBody>
      </p:sp>
      <p:cxnSp>
        <p:nvCxnSpPr>
          <p:cNvPr id="21" name="Straight Arrow Connector 20">
            <a:extLst>
              <a:ext uri="{FF2B5EF4-FFF2-40B4-BE49-F238E27FC236}">
                <a16:creationId xmlns:a16="http://schemas.microsoft.com/office/drawing/2014/main" id="{C46DC490-6A19-4DB3-8D7C-0F42436228A9}"/>
              </a:ext>
            </a:extLst>
          </p:cNvPr>
          <p:cNvCxnSpPr>
            <a:cxnSpLocks/>
          </p:cNvCxnSpPr>
          <p:nvPr/>
        </p:nvCxnSpPr>
        <p:spPr>
          <a:xfrm flipH="1">
            <a:off x="1454988" y="1765891"/>
            <a:ext cx="430177" cy="177453"/>
          </a:xfrm>
          <a:prstGeom prst="straightConnector1">
            <a:avLst/>
          </a:prstGeom>
          <a:ln w="50800">
            <a:solidFill>
              <a:srgbClr val="98569E"/>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E79539F6-6BDB-42E5-BF4A-4C5B492D4695}"/>
              </a:ext>
            </a:extLst>
          </p:cNvPr>
          <p:cNvSpPr/>
          <p:nvPr/>
        </p:nvSpPr>
        <p:spPr>
          <a:xfrm>
            <a:off x="5040778" y="3975355"/>
            <a:ext cx="1983180" cy="110440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Learning with others</a:t>
            </a:r>
          </a:p>
        </p:txBody>
      </p:sp>
      <p:cxnSp>
        <p:nvCxnSpPr>
          <p:cNvPr id="26" name="Straight Arrow Connector 25">
            <a:extLst>
              <a:ext uri="{FF2B5EF4-FFF2-40B4-BE49-F238E27FC236}">
                <a16:creationId xmlns:a16="http://schemas.microsoft.com/office/drawing/2014/main" id="{C6177B2D-4484-4AC0-A7C3-584B33A034D0}"/>
              </a:ext>
            </a:extLst>
          </p:cNvPr>
          <p:cNvCxnSpPr>
            <a:cxnSpLocks/>
          </p:cNvCxnSpPr>
          <p:nvPr/>
        </p:nvCxnSpPr>
        <p:spPr>
          <a:xfrm>
            <a:off x="6101940" y="2280611"/>
            <a:ext cx="0" cy="299730"/>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11D8F64-5ABA-450A-9187-FEF66A916630}"/>
              </a:ext>
            </a:extLst>
          </p:cNvPr>
          <p:cNvCxnSpPr>
            <a:cxnSpLocks/>
          </p:cNvCxnSpPr>
          <p:nvPr/>
        </p:nvCxnSpPr>
        <p:spPr>
          <a:xfrm>
            <a:off x="5264989" y="2289792"/>
            <a:ext cx="0" cy="1571999"/>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9C7D10A5-2271-43C6-B5A1-FF19A0E92B5B}"/>
              </a:ext>
            </a:extLst>
          </p:cNvPr>
          <p:cNvSpPr/>
          <p:nvPr/>
        </p:nvSpPr>
        <p:spPr>
          <a:xfrm>
            <a:off x="9044349" y="4013924"/>
            <a:ext cx="1846913" cy="10272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I will use the tools</a:t>
            </a:r>
          </a:p>
        </p:txBody>
      </p:sp>
      <p:sp>
        <p:nvSpPr>
          <p:cNvPr id="32" name="Rectangle: Rounded Corners 31">
            <a:extLst>
              <a:ext uri="{FF2B5EF4-FFF2-40B4-BE49-F238E27FC236}">
                <a16:creationId xmlns:a16="http://schemas.microsoft.com/office/drawing/2014/main" id="{AC368516-025D-4A68-9EA9-E5EB2F2DA9F8}"/>
              </a:ext>
            </a:extLst>
          </p:cNvPr>
          <p:cNvSpPr/>
          <p:nvPr/>
        </p:nvSpPr>
        <p:spPr>
          <a:xfrm>
            <a:off x="10094898" y="2742188"/>
            <a:ext cx="1962964" cy="10272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Apply IPE in my role</a:t>
            </a:r>
          </a:p>
        </p:txBody>
      </p:sp>
      <p:cxnSp>
        <p:nvCxnSpPr>
          <p:cNvPr id="33" name="Straight Arrow Connector 32">
            <a:extLst>
              <a:ext uri="{FF2B5EF4-FFF2-40B4-BE49-F238E27FC236}">
                <a16:creationId xmlns:a16="http://schemas.microsoft.com/office/drawing/2014/main" id="{7491C19A-FA6B-45A4-A18A-902E1D6D4213}"/>
              </a:ext>
            </a:extLst>
          </p:cNvPr>
          <p:cNvCxnSpPr>
            <a:cxnSpLocks/>
          </p:cNvCxnSpPr>
          <p:nvPr/>
        </p:nvCxnSpPr>
        <p:spPr>
          <a:xfrm flipH="1">
            <a:off x="9231459" y="1926303"/>
            <a:ext cx="472205"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71F3ED9-4F77-48D3-A2D1-951F4AFF6A78}"/>
              </a:ext>
            </a:extLst>
          </p:cNvPr>
          <p:cNvCxnSpPr>
            <a:cxnSpLocks/>
          </p:cNvCxnSpPr>
          <p:nvPr/>
        </p:nvCxnSpPr>
        <p:spPr>
          <a:xfrm>
            <a:off x="11231074" y="2319793"/>
            <a:ext cx="0" cy="3671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24CEFA9E-3021-4CA3-AC7F-2A0DE5F16B99}"/>
              </a:ext>
            </a:extLst>
          </p:cNvPr>
          <p:cNvSpPr/>
          <p:nvPr/>
        </p:nvSpPr>
        <p:spPr>
          <a:xfrm>
            <a:off x="7786676" y="2775475"/>
            <a:ext cx="1911959" cy="1017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Approach IPE differently</a:t>
            </a:r>
          </a:p>
        </p:txBody>
      </p:sp>
      <p:sp>
        <p:nvSpPr>
          <p:cNvPr id="39" name="Rectangle: Rounded Corners 38">
            <a:extLst>
              <a:ext uri="{FF2B5EF4-FFF2-40B4-BE49-F238E27FC236}">
                <a16:creationId xmlns:a16="http://schemas.microsoft.com/office/drawing/2014/main" id="{D725F4AA-E066-47D1-B9F7-4D2C826C324E}"/>
              </a:ext>
            </a:extLst>
          </p:cNvPr>
          <p:cNvSpPr/>
          <p:nvPr/>
        </p:nvSpPr>
        <p:spPr>
          <a:xfrm>
            <a:off x="7465739" y="1475284"/>
            <a:ext cx="1741970" cy="902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More confident</a:t>
            </a:r>
          </a:p>
        </p:txBody>
      </p:sp>
      <p:cxnSp>
        <p:nvCxnSpPr>
          <p:cNvPr id="40" name="Straight Arrow Connector 39">
            <a:extLst>
              <a:ext uri="{FF2B5EF4-FFF2-40B4-BE49-F238E27FC236}">
                <a16:creationId xmlns:a16="http://schemas.microsoft.com/office/drawing/2014/main" id="{A5D21312-A019-4090-AFAF-37DA87B49EE9}"/>
              </a:ext>
            </a:extLst>
          </p:cNvPr>
          <p:cNvCxnSpPr>
            <a:cxnSpLocks/>
          </p:cNvCxnSpPr>
          <p:nvPr/>
        </p:nvCxnSpPr>
        <p:spPr>
          <a:xfrm>
            <a:off x="9924818" y="2371712"/>
            <a:ext cx="20214" cy="157199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2021C09-AABF-41A8-AD2B-F247FAC019FF}"/>
              </a:ext>
            </a:extLst>
          </p:cNvPr>
          <p:cNvCxnSpPr>
            <a:cxnSpLocks/>
          </p:cNvCxnSpPr>
          <p:nvPr/>
        </p:nvCxnSpPr>
        <p:spPr>
          <a:xfrm flipH="1">
            <a:off x="9236650" y="2254088"/>
            <a:ext cx="460923" cy="40878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F24A8C65-D224-4098-B85C-92F5DA8AEAB7}"/>
              </a:ext>
            </a:extLst>
          </p:cNvPr>
          <p:cNvSpPr/>
          <p:nvPr/>
        </p:nvSpPr>
        <p:spPr>
          <a:xfrm>
            <a:off x="5048653" y="5399905"/>
            <a:ext cx="1983179" cy="110440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Quality of the workshop</a:t>
            </a:r>
          </a:p>
        </p:txBody>
      </p:sp>
      <p:cxnSp>
        <p:nvCxnSpPr>
          <p:cNvPr id="27" name="Straight Arrow Connector 26">
            <a:extLst>
              <a:ext uri="{FF2B5EF4-FFF2-40B4-BE49-F238E27FC236}">
                <a16:creationId xmlns:a16="http://schemas.microsoft.com/office/drawing/2014/main" id="{A19F902D-BCD2-48F6-A8F1-AB38CE487509}"/>
              </a:ext>
            </a:extLst>
          </p:cNvPr>
          <p:cNvCxnSpPr>
            <a:cxnSpLocks/>
          </p:cNvCxnSpPr>
          <p:nvPr/>
        </p:nvCxnSpPr>
        <p:spPr>
          <a:xfrm>
            <a:off x="7050686" y="5937850"/>
            <a:ext cx="340479"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DB0FE43-06CD-48F9-8C29-498C2BDCA87B}"/>
              </a:ext>
            </a:extLst>
          </p:cNvPr>
          <p:cNvSpPr/>
          <p:nvPr/>
        </p:nvSpPr>
        <p:spPr>
          <a:xfrm>
            <a:off x="7465738" y="5484750"/>
            <a:ext cx="1464505" cy="85354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“Good  workshop”</a:t>
            </a:r>
          </a:p>
        </p:txBody>
      </p:sp>
      <p:cxnSp>
        <p:nvCxnSpPr>
          <p:cNvPr id="34" name="Straight Arrow Connector 33">
            <a:extLst>
              <a:ext uri="{FF2B5EF4-FFF2-40B4-BE49-F238E27FC236}">
                <a16:creationId xmlns:a16="http://schemas.microsoft.com/office/drawing/2014/main" id="{09244F79-8E7F-4612-A74F-AE960634C682}"/>
              </a:ext>
            </a:extLst>
          </p:cNvPr>
          <p:cNvCxnSpPr>
            <a:cxnSpLocks/>
          </p:cNvCxnSpPr>
          <p:nvPr/>
        </p:nvCxnSpPr>
        <p:spPr>
          <a:xfrm flipH="1">
            <a:off x="4515176" y="5984172"/>
            <a:ext cx="481546" cy="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6123DC78-5F9B-45E3-9869-0F62FB7BBBA3}"/>
              </a:ext>
            </a:extLst>
          </p:cNvPr>
          <p:cNvSpPr/>
          <p:nvPr/>
        </p:nvSpPr>
        <p:spPr>
          <a:xfrm>
            <a:off x="2859976" y="5641691"/>
            <a:ext cx="1603270" cy="696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Suggestions</a:t>
            </a:r>
          </a:p>
        </p:txBody>
      </p:sp>
    </p:spTree>
    <p:extLst>
      <p:ext uri="{BB962C8B-B14F-4D97-AF65-F5344CB8AC3E}">
        <p14:creationId xmlns:p14="http://schemas.microsoft.com/office/powerpoint/2010/main" val="235397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5CE1-8DA6-40E7-AFE1-A10150D77089}"/>
              </a:ext>
            </a:extLst>
          </p:cNvPr>
          <p:cNvSpPr>
            <a:spLocks noGrp="1"/>
          </p:cNvSpPr>
          <p:nvPr>
            <p:ph type="title"/>
          </p:nvPr>
        </p:nvSpPr>
        <p:spPr>
          <a:xfrm>
            <a:off x="4626561" y="410354"/>
            <a:ext cx="3904736" cy="1280890"/>
          </a:xfrm>
        </p:spPr>
        <p:txBody>
          <a:bodyPr/>
          <a:lstStyle/>
          <a:p>
            <a:r>
              <a:rPr lang="en-GB" b="1" dirty="0">
                <a:latin typeface="Verdana" panose="020B0604030504040204" pitchFamily="34" charset="0"/>
                <a:ea typeface="Verdana" panose="020B0604030504040204" pitchFamily="34" charset="0"/>
              </a:rPr>
              <a:t>Quotes </a:t>
            </a:r>
          </a:p>
        </p:txBody>
      </p:sp>
      <p:sp>
        <p:nvSpPr>
          <p:cNvPr id="3" name="Content Placeholder 2">
            <a:extLst>
              <a:ext uri="{FF2B5EF4-FFF2-40B4-BE49-F238E27FC236}">
                <a16:creationId xmlns:a16="http://schemas.microsoft.com/office/drawing/2014/main" id="{CF6C87C8-8219-4DA9-8BB0-84E5F0CEF971}"/>
              </a:ext>
            </a:extLst>
          </p:cNvPr>
          <p:cNvSpPr>
            <a:spLocks noGrp="1"/>
          </p:cNvSpPr>
          <p:nvPr>
            <p:ph idx="1"/>
          </p:nvPr>
        </p:nvSpPr>
        <p:spPr>
          <a:xfrm>
            <a:off x="1721924" y="1472540"/>
            <a:ext cx="10398826" cy="5527964"/>
          </a:xfrm>
        </p:spPr>
        <p:txBody>
          <a:bodyPr>
            <a:normAutofit/>
          </a:bodyPr>
          <a:lstStyle/>
          <a:p>
            <a:pPr marL="0" indent="0">
              <a:spcBef>
                <a:spcPts val="0"/>
              </a:spcBef>
              <a:spcAft>
                <a:spcPts val="600"/>
              </a:spcAft>
              <a:buNone/>
            </a:pPr>
            <a:r>
              <a:rPr lang="en-GB" sz="2400" dirty="0">
                <a:solidFill>
                  <a:schemeClr val="tx1"/>
                </a:solidFill>
                <a:latin typeface="Verdana" panose="020B0604030504040204" pitchFamily="34" charset="0"/>
                <a:ea typeface="Verdana" panose="020B0604030504040204" pitchFamily="34" charset="0"/>
              </a:rPr>
              <a:t>(Best aspects…) “…lots of group activity and applied learning from the morning into a useful exercise in the afternoon” (Milton Keynes)</a:t>
            </a:r>
          </a:p>
          <a:p>
            <a:pPr marL="0" indent="0">
              <a:spcBef>
                <a:spcPts val="0"/>
              </a:spcBef>
              <a:spcAft>
                <a:spcPts val="600"/>
              </a:spcAft>
              <a:buNone/>
            </a:pPr>
            <a:r>
              <a:rPr lang="en-GB" sz="2400" dirty="0">
                <a:solidFill>
                  <a:schemeClr val="tx1"/>
                </a:solidFill>
                <a:latin typeface="Verdana" panose="020B0604030504040204" pitchFamily="34" charset="0"/>
                <a:ea typeface="Verdana" panose="020B0604030504040204" pitchFamily="34" charset="0"/>
              </a:rPr>
              <a:t>“IPE planning flow chart extremely useful both to me and wider team” (Milton Keynes)</a:t>
            </a:r>
          </a:p>
          <a:p>
            <a:pPr marL="0" indent="0">
              <a:spcBef>
                <a:spcPts val="0"/>
              </a:spcBef>
              <a:spcAft>
                <a:spcPts val="600"/>
              </a:spcAft>
              <a:buNone/>
            </a:pPr>
            <a:r>
              <a:rPr lang="en-GB" sz="2400" dirty="0">
                <a:solidFill>
                  <a:schemeClr val="tx1"/>
                </a:solidFill>
                <a:latin typeface="Verdana" panose="020B0604030504040204" pitchFamily="34" charset="0"/>
                <a:ea typeface="Verdana" panose="020B0604030504040204" pitchFamily="34" charset="0"/>
              </a:rPr>
              <a:t>“Service user input very useful and refreshing” (Oxford)</a:t>
            </a:r>
          </a:p>
          <a:p>
            <a:pPr marL="0" indent="0">
              <a:spcBef>
                <a:spcPts val="0"/>
              </a:spcBef>
              <a:spcAft>
                <a:spcPts val="600"/>
              </a:spcAft>
              <a:buNone/>
            </a:pPr>
            <a:r>
              <a:rPr lang="en-GB" sz="2400" dirty="0">
                <a:solidFill>
                  <a:schemeClr val="tx1"/>
                </a:solidFill>
                <a:latin typeface="Verdana" panose="020B0604030504040204" pitchFamily="34" charset="0"/>
                <a:ea typeface="Verdana" panose="020B0604030504040204" pitchFamily="34" charset="0"/>
              </a:rPr>
              <a:t>“Going to make a personal goal to develop a team to develop an ethos for further IPE within the school/university” (Aylesbury)</a:t>
            </a:r>
          </a:p>
          <a:p>
            <a:pPr marL="0" indent="0">
              <a:spcBef>
                <a:spcPts val="0"/>
              </a:spcBef>
              <a:spcAft>
                <a:spcPts val="600"/>
              </a:spcAft>
              <a:buNone/>
            </a:pPr>
            <a:r>
              <a:rPr lang="en-GB" sz="2400" dirty="0">
                <a:solidFill>
                  <a:schemeClr val="tx1"/>
                </a:solidFill>
                <a:latin typeface="Verdana" panose="020B0604030504040204" pitchFamily="34" charset="0"/>
                <a:ea typeface="Verdana" panose="020B0604030504040204" pitchFamily="34" charset="0"/>
              </a:rPr>
              <a:t>“It was an excellent chance to meet other professionals from different backgrounds and exchange ideas about teaching/learning” (Aylesbury)</a:t>
            </a:r>
          </a:p>
          <a:p>
            <a:pPr marL="0" indent="0">
              <a:spcBef>
                <a:spcPts val="0"/>
              </a:spcBef>
              <a:spcAft>
                <a:spcPts val="600"/>
              </a:spcAft>
              <a:buNone/>
            </a:pPr>
            <a:r>
              <a:rPr lang="en-GB" sz="2400" dirty="0">
                <a:solidFill>
                  <a:schemeClr val="tx1"/>
                </a:solidFill>
                <a:latin typeface="Verdana" panose="020B0604030504040204" pitchFamily="34" charset="0"/>
                <a:ea typeface="Verdana" panose="020B0604030504040204" pitchFamily="34" charset="0"/>
              </a:rPr>
              <a:t>”Great Handbook” (Aylesbury)</a:t>
            </a:r>
          </a:p>
        </p:txBody>
      </p:sp>
    </p:spTree>
    <p:extLst>
      <p:ext uri="{BB962C8B-B14F-4D97-AF65-F5344CB8AC3E}">
        <p14:creationId xmlns:p14="http://schemas.microsoft.com/office/powerpoint/2010/main" val="164249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888C-A09C-4ECB-8E76-E57135BF463C}"/>
              </a:ext>
            </a:extLst>
          </p:cNvPr>
          <p:cNvSpPr>
            <a:spLocks noGrp="1"/>
          </p:cNvSpPr>
          <p:nvPr>
            <p:ph type="title"/>
          </p:nvPr>
        </p:nvSpPr>
        <p:spPr>
          <a:xfrm>
            <a:off x="1733813" y="600169"/>
            <a:ext cx="9319793" cy="741739"/>
          </a:xfrm>
        </p:spPr>
        <p:txBody>
          <a:bodyPr/>
          <a:lstStyle/>
          <a:p>
            <a:pPr algn="ctr"/>
            <a:r>
              <a:rPr lang="en-GB" b="1" dirty="0">
                <a:latin typeface="Verdana" panose="020B0604030504040204" pitchFamily="34" charset="0"/>
                <a:ea typeface="Verdana" panose="020B0604030504040204" pitchFamily="34" charset="0"/>
              </a:rPr>
              <a:t>Conclusions &amp; recommendations</a:t>
            </a:r>
          </a:p>
        </p:txBody>
      </p:sp>
      <p:sp>
        <p:nvSpPr>
          <p:cNvPr id="3" name="Content Placeholder 2">
            <a:extLst>
              <a:ext uri="{FF2B5EF4-FFF2-40B4-BE49-F238E27FC236}">
                <a16:creationId xmlns:a16="http://schemas.microsoft.com/office/drawing/2014/main" id="{0437984C-BFF8-45C6-AEA2-A6B70488AD03}"/>
              </a:ext>
            </a:extLst>
          </p:cNvPr>
          <p:cNvSpPr>
            <a:spLocks noGrp="1"/>
          </p:cNvSpPr>
          <p:nvPr>
            <p:ph idx="1"/>
          </p:nvPr>
        </p:nvSpPr>
        <p:spPr>
          <a:xfrm>
            <a:off x="2327564" y="1270660"/>
            <a:ext cx="9319793" cy="5414953"/>
          </a:xfrm>
        </p:spPr>
        <p:txBody>
          <a:bodyPr>
            <a:normAutofit/>
          </a:bodyPr>
          <a:lstStyle/>
          <a:p>
            <a:pPr marL="0" indent="0">
              <a:lnSpc>
                <a:spcPct val="114000"/>
              </a:lnSpc>
              <a:spcBef>
                <a:spcPts val="0"/>
              </a:spcBef>
              <a:spcAft>
                <a:spcPts val="600"/>
              </a:spcAft>
              <a:buClr>
                <a:srgbClr val="000000"/>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4000"/>
              </a:lnSpc>
              <a:spcBef>
                <a:spcPts val="0"/>
              </a:spcBef>
              <a:spcAft>
                <a:spcPts val="600"/>
              </a:spcAft>
              <a:buClr>
                <a:srgbClr val="000000"/>
              </a:buClr>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4000"/>
              </a:lnSpc>
              <a:spcBef>
                <a:spcPts val="0"/>
              </a:spcBef>
              <a:spcAft>
                <a:spcPts val="600"/>
              </a:spcAft>
              <a:buClr>
                <a:srgbClr val="000000"/>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4000"/>
              </a:lnSpc>
              <a:spcBef>
                <a:spcPts val="0"/>
              </a:spcBef>
              <a:spcAft>
                <a:spcPts val="600"/>
              </a:spcAft>
              <a:buClr>
                <a:srgbClr val="000000"/>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01D0897-08EC-4B3A-B50D-BF48F07956BE}"/>
              </a:ext>
            </a:extLst>
          </p:cNvPr>
          <p:cNvSpPr txBox="1"/>
          <p:nvPr/>
        </p:nvSpPr>
        <p:spPr>
          <a:xfrm>
            <a:off x="2327564" y="1535167"/>
            <a:ext cx="9177289" cy="4645759"/>
          </a:xfrm>
          <a:prstGeom prst="rect">
            <a:avLst/>
          </a:prstGeom>
          <a:noFill/>
        </p:spPr>
        <p:txBody>
          <a:bodyPr wrap="square" rtlCol="0">
            <a:spAutoFit/>
          </a:bodyPr>
          <a:lstStyle/>
          <a:p>
            <a:pPr>
              <a:lnSpc>
                <a:spcPct val="114000"/>
              </a:lnSpc>
              <a:spcAft>
                <a:spcPts val="600"/>
              </a:spcAft>
            </a:pPr>
            <a:r>
              <a:rPr lang="en-GB" sz="2400" dirty="0">
                <a:latin typeface="Verdana" panose="020B0604030504040204" pitchFamily="34" charset="0"/>
                <a:ea typeface="Verdana" panose="020B0604030504040204" pitchFamily="34" charset="0"/>
              </a:rPr>
              <a:t>There is still a need for education about IPE</a:t>
            </a:r>
          </a:p>
          <a:p>
            <a:pPr>
              <a:lnSpc>
                <a:spcPct val="114000"/>
              </a:lnSpc>
              <a:spcAft>
                <a:spcPts val="600"/>
              </a:spcAft>
            </a:pPr>
            <a:r>
              <a:rPr lang="en-GB" sz="2400" dirty="0">
                <a:latin typeface="Verdana" panose="020B0604030504040204" pitchFamily="34" charset="0"/>
                <a:ea typeface="Verdana" panose="020B0604030504040204" pitchFamily="34" charset="0"/>
              </a:rPr>
              <a:t>Handbook very positively received – best introduced through a workshop</a:t>
            </a:r>
          </a:p>
          <a:p>
            <a:pPr>
              <a:lnSpc>
                <a:spcPct val="114000"/>
              </a:lnSpc>
              <a:spcAft>
                <a:spcPts val="600"/>
              </a:spcAft>
            </a:pPr>
            <a:r>
              <a:rPr lang="en-GB" sz="2400" dirty="0">
                <a:latin typeface="Verdana" panose="020B0604030504040204" pitchFamily="34" charset="0"/>
                <a:ea typeface="Verdana" panose="020B0604030504040204" pitchFamily="34" charset="0"/>
              </a:rPr>
              <a:t>Important to:</a:t>
            </a:r>
          </a:p>
          <a:p>
            <a:pPr marL="342900" indent="-342900">
              <a:lnSpc>
                <a:spcPct val="114000"/>
              </a:lnSpc>
              <a:spcAft>
                <a:spcPts val="600"/>
              </a:spcAft>
              <a:buFont typeface="Wingdings" panose="05000000000000000000" pitchFamily="2" charset="2"/>
              <a:buChar char="§"/>
            </a:pPr>
            <a:r>
              <a:rPr lang="en-GB" sz="2400" dirty="0">
                <a:latin typeface="Verdana" panose="020B0604030504040204" pitchFamily="34" charset="0"/>
                <a:ea typeface="Verdana" panose="020B0604030504040204" pitchFamily="34" charset="0"/>
              </a:rPr>
              <a:t>	Ensure time to explore interprofessionally and to 	practise applying the ideas and tools </a:t>
            </a:r>
          </a:p>
          <a:p>
            <a:pPr marL="342900" indent="-342900">
              <a:lnSpc>
                <a:spcPct val="114000"/>
              </a:lnSpc>
              <a:spcAft>
                <a:spcPts val="600"/>
              </a:spcAft>
              <a:buFont typeface="Wingdings" panose="05000000000000000000" pitchFamily="2" charset="2"/>
              <a:buChar char="§"/>
            </a:pPr>
            <a:r>
              <a:rPr lang="en-GB" sz="2400" dirty="0">
                <a:latin typeface="Verdana" panose="020B0604030504040204" pitchFamily="34" charset="0"/>
                <a:ea typeface="Verdana" panose="020B0604030504040204" pitchFamily="34" charset="0"/>
              </a:rPr>
              <a:t>	Provide participants with opportunity to identify needs in their own 	settings and start planning</a:t>
            </a:r>
          </a:p>
          <a:p>
            <a:pPr>
              <a:lnSpc>
                <a:spcPct val="114000"/>
              </a:lnSpc>
              <a:spcAft>
                <a:spcPts val="600"/>
              </a:spcAft>
            </a:pPr>
            <a:r>
              <a:rPr lang="en-GB" sz="2400" dirty="0">
                <a:latin typeface="Verdana" panose="020B0604030504040204" pitchFamily="34" charset="0"/>
                <a:ea typeface="Verdana" panose="020B0604030504040204" pitchFamily="34" charset="0"/>
              </a:rPr>
              <a:t>Important to align workshop to local priorities and to demonstrate senior management support </a:t>
            </a:r>
          </a:p>
        </p:txBody>
      </p:sp>
    </p:spTree>
    <p:extLst>
      <p:ext uri="{BB962C8B-B14F-4D97-AF65-F5344CB8AC3E}">
        <p14:creationId xmlns:p14="http://schemas.microsoft.com/office/powerpoint/2010/main" val="340170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subTitle" idx="1"/>
          </p:nvPr>
        </p:nvSpPr>
        <p:spPr>
          <a:xfrm>
            <a:off x="2890917" y="2681460"/>
            <a:ext cx="7766050" cy="2220497"/>
          </a:xfrm>
        </p:spPr>
        <p:txBody>
          <a:bodyPr>
            <a:normAutofit fontScale="32500" lnSpcReduction="20000"/>
          </a:bodyPr>
          <a:lstStyle/>
          <a:p>
            <a:pPr marL="0" indent="0">
              <a:lnSpc>
                <a:spcPct val="145000"/>
              </a:lnSpc>
              <a:spcBef>
                <a:spcPts val="0"/>
              </a:spcBef>
              <a:buNone/>
            </a:pPr>
            <a:r>
              <a:rPr lang="en-GB" sz="6600" dirty="0">
                <a:latin typeface="Verdana" panose="020B0604030504040204" pitchFamily="34" charset="0"/>
                <a:ea typeface="Verdana" panose="020B0604030504040204" pitchFamily="34" charset="0"/>
              </a:rPr>
              <a:t>Richard Gray 	</a:t>
            </a:r>
            <a:r>
              <a:rPr lang="en-GB" sz="6600" dirty="0">
                <a:latin typeface="Verdana" panose="020B0604030504040204" pitchFamily="34" charset="0"/>
                <a:ea typeface="Verdana" panose="020B0604030504040204" pitchFamily="34" charset="0"/>
                <a:hlinkClick r:id="rId3"/>
              </a:rPr>
              <a:t>richard.gray@caipe.org</a:t>
            </a:r>
            <a:endParaRPr lang="en-GB" sz="6600" dirty="0">
              <a:latin typeface="Verdana" panose="020B0604030504040204" pitchFamily="34" charset="0"/>
              <a:ea typeface="Verdana" panose="020B0604030504040204" pitchFamily="34" charset="0"/>
            </a:endParaRPr>
          </a:p>
          <a:p>
            <a:pPr marL="0" indent="0">
              <a:lnSpc>
                <a:spcPct val="145000"/>
              </a:lnSpc>
              <a:spcBef>
                <a:spcPts val="0"/>
              </a:spcBef>
              <a:buNone/>
            </a:pPr>
            <a:endParaRPr lang="en-GB" sz="6600" dirty="0">
              <a:latin typeface="Verdana" panose="020B0604030504040204" pitchFamily="34" charset="0"/>
              <a:ea typeface="Verdana" panose="020B0604030504040204" pitchFamily="34" charset="0"/>
            </a:endParaRPr>
          </a:p>
          <a:p>
            <a:pPr marL="0" indent="0">
              <a:lnSpc>
                <a:spcPct val="145000"/>
              </a:lnSpc>
              <a:spcBef>
                <a:spcPts val="0"/>
              </a:spcBef>
              <a:buNone/>
            </a:pPr>
            <a:r>
              <a:rPr lang="en-GB" sz="6600" dirty="0">
                <a:latin typeface="Verdana" panose="020B0604030504040204" pitchFamily="34" charset="0"/>
                <a:ea typeface="Verdana" panose="020B0604030504040204" pitchFamily="34" charset="0"/>
              </a:rPr>
              <a:t>Emma Smith	</a:t>
            </a:r>
            <a:r>
              <a:rPr lang="en-GB" sz="6600" dirty="0">
                <a:latin typeface="Verdana" panose="020B0604030504040204" pitchFamily="34" charset="0"/>
                <a:ea typeface="Verdana" panose="020B0604030504040204" pitchFamily="34" charset="0"/>
                <a:hlinkClick r:id="rId4"/>
              </a:rPr>
              <a:t>3smithlet@gmail.com</a:t>
            </a:r>
            <a:endParaRPr lang="en-GB" sz="6600" dirty="0">
              <a:latin typeface="Verdana" panose="020B0604030504040204" pitchFamily="34" charset="0"/>
              <a:ea typeface="Verdana" panose="020B0604030504040204" pitchFamily="34" charset="0"/>
            </a:endParaRPr>
          </a:p>
          <a:p>
            <a:pPr marL="0" indent="0">
              <a:lnSpc>
                <a:spcPct val="145000"/>
              </a:lnSpc>
              <a:spcBef>
                <a:spcPts val="0"/>
              </a:spcBef>
              <a:buNone/>
            </a:pPr>
            <a:endParaRPr lang="en-GB" sz="6600" dirty="0">
              <a:latin typeface="Verdana" panose="020B0604030504040204" pitchFamily="34" charset="0"/>
              <a:ea typeface="Verdana" panose="020B0604030504040204" pitchFamily="34" charset="0"/>
            </a:endParaRPr>
          </a:p>
          <a:p>
            <a:pPr marL="0" indent="0">
              <a:lnSpc>
                <a:spcPct val="145000"/>
              </a:lnSpc>
              <a:spcBef>
                <a:spcPts val="0"/>
              </a:spcBef>
              <a:buNone/>
            </a:pPr>
            <a:r>
              <a:rPr lang="en-GB" sz="6600" dirty="0">
                <a:latin typeface="Verdana" panose="020B0604030504040204" pitchFamily="34" charset="0"/>
                <a:ea typeface="Verdana" panose="020B0604030504040204" pitchFamily="34" charset="0"/>
              </a:rPr>
              <a:t>Jenny Ford  	</a:t>
            </a:r>
            <a:r>
              <a:rPr lang="en-GB" sz="6600" dirty="0">
                <a:latin typeface="Verdana" panose="020B0604030504040204" pitchFamily="34" charset="0"/>
                <a:ea typeface="Verdana" panose="020B0604030504040204" pitchFamily="34" charset="0"/>
                <a:hlinkClick r:id="rId5"/>
              </a:rPr>
              <a:t>jsfjazz@gmail.com</a:t>
            </a:r>
            <a:endParaRPr lang="en-GB" sz="6600" dirty="0">
              <a:latin typeface="Verdana" panose="020B0604030504040204" pitchFamily="34" charset="0"/>
              <a:ea typeface="Verdana" panose="020B0604030504040204" pitchFamily="34" charset="0"/>
            </a:endParaRPr>
          </a:p>
          <a:p>
            <a:endParaRPr lang="en-GB" sz="4800" dirty="0"/>
          </a:p>
          <a:p>
            <a:pPr marL="0" indent="0">
              <a:buNone/>
            </a:pPr>
            <a:endParaRPr lang="en-GB"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2980332" y="1445297"/>
            <a:ext cx="6516303" cy="646331"/>
          </a:xfrm>
          <a:prstGeom prst="rect">
            <a:avLst/>
          </a:prstGeom>
          <a:noFill/>
        </p:spPr>
        <p:txBody>
          <a:bodyPr wrap="square" rtlCol="0">
            <a:spAutoFit/>
          </a:bodyPr>
          <a:lstStyle/>
          <a:p>
            <a:r>
              <a:rPr lang="en-US" sz="3600" b="1" dirty="0">
                <a:solidFill>
                  <a:srgbClr val="98569E"/>
                </a:solidFill>
                <a:latin typeface="Verdana" charset="0"/>
                <a:ea typeface="Verdana" charset="0"/>
                <a:cs typeface="Verdana" charset="0"/>
              </a:rPr>
              <a:t>Thank you for listening!</a:t>
            </a:r>
          </a:p>
        </p:txBody>
      </p:sp>
      <p:sp>
        <p:nvSpPr>
          <p:cNvPr id="9" name="Title 1"/>
          <p:cNvSpPr>
            <a:spLocks noGrp="1"/>
          </p:cNvSpPr>
          <p:nvPr>
            <p:ph type="ctrTitle"/>
          </p:nvPr>
        </p:nvSpPr>
        <p:spPr>
          <a:xfrm>
            <a:off x="1178169" y="6321669"/>
            <a:ext cx="10808815" cy="455428"/>
          </a:xfrm>
        </p:spPr>
        <p:txBody>
          <a:bodyPr>
            <a:normAutofit/>
          </a:bodyPr>
          <a:lstStyle/>
          <a:p>
            <a:pPr algn="ctr">
              <a:lnSpc>
                <a:spcPct val="115000"/>
              </a:lnSpc>
            </a:pPr>
            <a:r>
              <a:rPr lang="en-GB" sz="1800" dirty="0">
                <a:solidFill>
                  <a:srgbClr val="98569E"/>
                </a:solidFill>
                <a:latin typeface="Verdana" charset="0"/>
                <a:ea typeface="Verdana" charset="0"/>
                <a:cs typeface="Verdana" charset="0"/>
              </a:rPr>
              <a:t>Collaborative practice through learning together to work together 		</a:t>
            </a:r>
            <a:r>
              <a:rPr lang="en-GB" sz="1200" dirty="0">
                <a:solidFill>
                  <a:srgbClr val="EB6109"/>
                </a:solidFill>
                <a:latin typeface="Verdana" charset="0"/>
                <a:ea typeface="Verdana" charset="0"/>
                <a:cs typeface="Verdana" charset="0"/>
              </a:rPr>
              <a:t>© CAIPE 2017</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173" y="4155725"/>
            <a:ext cx="1163253" cy="1163253"/>
          </a:xfrm>
          <a:prstGeom prst="rect">
            <a:avLst/>
          </a:prstGeom>
        </p:spPr>
      </p:pic>
    </p:spTree>
    <p:extLst>
      <p:ext uri="{BB962C8B-B14F-4D97-AF65-F5344CB8AC3E}">
        <p14:creationId xmlns:p14="http://schemas.microsoft.com/office/powerpoint/2010/main" val="156035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CF3E5913-BC1F-45A6-AB82-3857982739CE}"/>
              </a:ext>
            </a:extLst>
          </p:cNvPr>
          <p:cNvPicPr>
            <a:picLocks noChangeAspect="1"/>
          </p:cNvPicPr>
          <p:nvPr/>
        </p:nvPicPr>
        <p:blipFill>
          <a:blip r:embed="rId3" cstate="print">
            <a:alphaModFix amt="85000"/>
            <a:extLst>
              <a:ext uri="{BEBA8EAE-BF5A-486C-A8C5-ECC9F3942E4B}">
                <a14:imgProps xmlns:a14="http://schemas.microsoft.com/office/drawing/2010/main">
                  <a14:imgLayer r:embed="rId4">
                    <a14:imgEffect>
                      <a14:brightnessContrast bright="10000" contrast="18000"/>
                    </a14:imgEffect>
                  </a14:imgLayer>
                </a14:imgProps>
              </a:ext>
              <a:ext uri="{28A0092B-C50C-407E-A947-70E740481C1C}">
                <a14:useLocalDpi xmlns:a14="http://schemas.microsoft.com/office/drawing/2010/main" val="0"/>
              </a:ext>
            </a:extLst>
          </a:blip>
          <a:stretch>
            <a:fillRect/>
          </a:stretch>
        </p:blipFill>
        <p:spPr>
          <a:xfrm>
            <a:off x="7469579" y="316431"/>
            <a:ext cx="4405745" cy="6228233"/>
          </a:xfrm>
          <a:prstGeom prst="rect">
            <a:avLst/>
          </a:prstGeom>
          <a:effectLst>
            <a:outerShdw blurRad="63500" sx="102000" sy="102000" algn="ctr" rotWithShape="0">
              <a:prstClr val="black">
                <a:alpha val="40000"/>
              </a:prstClr>
            </a:outerShdw>
          </a:effectLst>
        </p:spPr>
      </p:pic>
      <p:sp>
        <p:nvSpPr>
          <p:cNvPr id="4" name="TextBox 3">
            <a:extLst>
              <a:ext uri="{FF2B5EF4-FFF2-40B4-BE49-F238E27FC236}">
                <a16:creationId xmlns:a16="http://schemas.microsoft.com/office/drawing/2014/main" id="{EC4C85A1-EF38-421C-B916-1690CD00993A}"/>
              </a:ext>
            </a:extLst>
          </p:cNvPr>
          <p:cNvSpPr txBox="1"/>
          <p:nvPr/>
        </p:nvSpPr>
        <p:spPr>
          <a:xfrm>
            <a:off x="1919151" y="1626918"/>
            <a:ext cx="5265420" cy="4129015"/>
          </a:xfrm>
          <a:prstGeom prst="rect">
            <a:avLst/>
          </a:prstGeom>
          <a:noFill/>
        </p:spPr>
        <p:txBody>
          <a:bodyPr wrap="square" rtlCol="0">
            <a:spAutoFit/>
          </a:bodyPr>
          <a:lstStyle/>
          <a:p>
            <a:pPr>
              <a:lnSpc>
                <a:spcPct val="115000"/>
              </a:lnSpc>
              <a:spcAft>
                <a:spcPts val="1000"/>
              </a:spcAft>
            </a:pPr>
            <a:r>
              <a:rPr lang="en-GB" sz="2400" dirty="0">
                <a:latin typeface="Verdana" panose="020B0604030504040204" pitchFamily="34" charset="0"/>
                <a:ea typeface="Verdana" panose="020B0604030504040204" pitchFamily="34" charset="0"/>
                <a:cs typeface="Times New Roman" panose="02020603050405020304" pitchFamily="18" charset="0"/>
              </a:rPr>
              <a:t>Project to evaluate a new IPE Handbook </a:t>
            </a:r>
          </a:p>
          <a:p>
            <a:pPr>
              <a:lnSpc>
                <a:spcPct val="115000"/>
              </a:lnSpc>
              <a:spcAft>
                <a:spcPts val="1000"/>
              </a:spcAft>
            </a:pPr>
            <a:r>
              <a:rPr lang="en-GB" sz="2400" dirty="0">
                <a:latin typeface="Verdana" panose="020B0604030504040204" pitchFamily="34" charset="0"/>
                <a:ea typeface="Verdana" panose="020B0604030504040204" pitchFamily="34" charset="0"/>
                <a:cs typeface="Times New Roman" panose="02020603050405020304" pitchFamily="18" charset="0"/>
              </a:rPr>
              <a:t>Pilot</a:t>
            </a:r>
            <a:r>
              <a:rPr lang="en-GB" sz="2400" dirty="0">
                <a:effectLst/>
                <a:latin typeface="Verdana" panose="020B0604030504040204" pitchFamily="34" charset="0"/>
                <a:ea typeface="Verdana" panose="020B0604030504040204" pitchFamily="34" charset="0"/>
                <a:cs typeface="Times New Roman" panose="02020603050405020304" pitchFamily="18" charset="0"/>
              </a:rPr>
              <a:t> workshops in 3 NHS trusts; </a:t>
            </a:r>
            <a:r>
              <a:rPr lang="en-GB" sz="2400" dirty="0">
                <a:latin typeface="Verdana" panose="020B0604030504040204" pitchFamily="34" charset="0"/>
                <a:ea typeface="Verdana" panose="020B0604030504040204" pitchFamily="34" charset="0"/>
                <a:cs typeface="Times New Roman" panose="02020603050405020304" pitchFamily="18" charset="0"/>
              </a:rPr>
              <a:t> structured around the Handbook</a:t>
            </a:r>
          </a:p>
          <a:p>
            <a:pPr>
              <a:lnSpc>
                <a:spcPct val="115000"/>
              </a:lnSpc>
              <a:spcAft>
                <a:spcPts val="1000"/>
              </a:spcAft>
            </a:pPr>
            <a:r>
              <a:rPr lang="en-GB" sz="2400" dirty="0">
                <a:effectLst/>
                <a:latin typeface="Verdana" panose="020B0604030504040204" pitchFamily="34" charset="0"/>
                <a:ea typeface="Verdana" panose="020B0604030504040204" pitchFamily="34" charset="0"/>
                <a:cs typeface="Times New Roman" panose="02020603050405020304" pitchFamily="18" charset="0"/>
              </a:rPr>
              <a:t>The handbook is a </a:t>
            </a:r>
            <a:r>
              <a:rPr lang="en-GB" sz="2400" dirty="0">
                <a:latin typeface="Verdana" panose="020B0604030504040204" pitchFamily="34" charset="0"/>
                <a:ea typeface="Verdana" panose="020B0604030504040204" pitchFamily="34" charset="0"/>
                <a:cs typeface="Times New Roman" panose="02020603050405020304" pitchFamily="18" charset="0"/>
              </a:rPr>
              <a:t>succinct practical guide for busy practitioners focusing on </a:t>
            </a:r>
            <a:r>
              <a:rPr lang="en-GB" sz="2400" dirty="0">
                <a:effectLst/>
                <a:latin typeface="Verdana" panose="020B0604030504040204" pitchFamily="34" charset="0"/>
                <a:ea typeface="Verdana" panose="020B0604030504040204" pitchFamily="34" charset="0"/>
                <a:cs typeface="Times New Roman" panose="02020603050405020304" pitchFamily="18" charset="0"/>
              </a:rPr>
              <a:t>developing and implementing IPE, with underpinning theory</a:t>
            </a:r>
          </a:p>
        </p:txBody>
      </p:sp>
      <p:sp>
        <p:nvSpPr>
          <p:cNvPr id="5" name="Subtitle 6">
            <a:extLst>
              <a:ext uri="{FF2B5EF4-FFF2-40B4-BE49-F238E27FC236}">
                <a16:creationId xmlns:a16="http://schemas.microsoft.com/office/drawing/2014/main" id="{EAE7A289-F5A9-4360-8CBA-739F2AFA5891}"/>
              </a:ext>
            </a:extLst>
          </p:cNvPr>
          <p:cNvSpPr txBox="1">
            <a:spLocks/>
          </p:cNvSpPr>
          <p:nvPr/>
        </p:nvSpPr>
        <p:spPr>
          <a:xfrm>
            <a:off x="1919151" y="665274"/>
            <a:ext cx="3859480" cy="78440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GB" sz="3600" b="1" dirty="0">
                <a:solidFill>
                  <a:schemeClr val="tx1"/>
                </a:solidFill>
                <a:latin typeface="Verdana" panose="020B0604030504040204" pitchFamily="34" charset="0"/>
                <a:ea typeface="Verdana" panose="020B0604030504040204" pitchFamily="34" charset="0"/>
                <a:cs typeface="Times New Roman" panose="02020603050405020304" pitchFamily="18" charset="0"/>
              </a:rPr>
              <a:t>Introduction</a:t>
            </a:r>
          </a:p>
          <a:p>
            <a:pPr marL="0" indent="0" algn="ctr">
              <a:buNone/>
            </a:pPr>
            <a:endParaRPr lang="en-US" sz="4000" b="1" u="sng" dirty="0">
              <a:solidFill>
                <a:srgbClr val="98569E"/>
              </a:solidFill>
              <a:latin typeface="Verdana" charset="0"/>
              <a:ea typeface="Verdana" charset="0"/>
              <a:cs typeface="Verdana" charset="0"/>
            </a:endParaRPr>
          </a:p>
        </p:txBody>
      </p:sp>
    </p:spTree>
    <p:extLst>
      <p:ext uri="{BB962C8B-B14F-4D97-AF65-F5344CB8AC3E}">
        <p14:creationId xmlns:p14="http://schemas.microsoft.com/office/powerpoint/2010/main" val="249115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864426" y="822834"/>
            <a:ext cx="9310255" cy="784404"/>
          </a:xfrm>
        </p:spPr>
        <p:txBody>
          <a:bodyPr>
            <a:normAutofit/>
          </a:bodyPr>
          <a:lstStyle/>
          <a:p>
            <a:pPr algn="ctr"/>
            <a:r>
              <a:rPr lang="en-GB" sz="36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Overall project aims  &amp; background</a:t>
            </a:r>
          </a:p>
          <a:p>
            <a:pPr algn="ctr"/>
            <a:endParaRPr lang="en-US" sz="4000" b="1" u="sng" dirty="0">
              <a:solidFill>
                <a:srgbClr val="98569E"/>
              </a:solidFill>
              <a:latin typeface="Verdana" charset="0"/>
              <a:ea typeface="Verdana" charset="0"/>
              <a:cs typeface="Verdana" charset="0"/>
            </a:endParaRPr>
          </a:p>
        </p:txBody>
      </p:sp>
      <p:sp>
        <p:nvSpPr>
          <p:cNvPr id="6" name="Title 1"/>
          <p:cNvSpPr>
            <a:spLocks noGrp="1"/>
          </p:cNvSpPr>
          <p:nvPr>
            <p:ph type="ctrTitle"/>
          </p:nvPr>
        </p:nvSpPr>
        <p:spPr>
          <a:xfrm>
            <a:off x="1186961" y="6260123"/>
            <a:ext cx="10808815" cy="455428"/>
          </a:xfrm>
        </p:spPr>
        <p:txBody>
          <a:bodyPr>
            <a:normAutofit/>
          </a:bodyPr>
          <a:lstStyle/>
          <a:p>
            <a:pPr algn="ctr">
              <a:lnSpc>
                <a:spcPct val="115000"/>
              </a:lnSpc>
            </a:pPr>
            <a:r>
              <a:rPr lang="en-GB" sz="1800" dirty="0">
                <a:solidFill>
                  <a:srgbClr val="98569E"/>
                </a:solidFill>
                <a:latin typeface="Verdana" charset="0"/>
                <a:ea typeface="Verdana" charset="0"/>
                <a:cs typeface="Verdana" charset="0"/>
              </a:rPr>
              <a:t>Collaborative practice through learning together to work together 		</a:t>
            </a:r>
            <a:r>
              <a:rPr lang="en-GB" sz="1200" dirty="0">
                <a:solidFill>
                  <a:srgbClr val="EB6109"/>
                </a:solidFill>
                <a:latin typeface="Verdana" charset="0"/>
                <a:ea typeface="Verdana" charset="0"/>
                <a:cs typeface="Verdana" charset="0"/>
              </a:rPr>
              <a:t>© CAIPE 2017</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73" y="4155725"/>
            <a:ext cx="1163253" cy="1163253"/>
          </a:xfrm>
          <a:prstGeom prst="rect">
            <a:avLst/>
          </a:prstGeom>
        </p:spPr>
      </p:pic>
      <p:sp>
        <p:nvSpPr>
          <p:cNvPr id="2" name="TextBox 1">
            <a:extLst>
              <a:ext uri="{FF2B5EF4-FFF2-40B4-BE49-F238E27FC236}">
                <a16:creationId xmlns:a16="http://schemas.microsoft.com/office/drawing/2014/main" id="{5B59A532-BA06-45EE-A864-E9BAE50C7170}"/>
              </a:ext>
            </a:extLst>
          </p:cNvPr>
          <p:cNvSpPr txBox="1"/>
          <p:nvPr/>
        </p:nvSpPr>
        <p:spPr>
          <a:xfrm>
            <a:off x="2565069" y="1800481"/>
            <a:ext cx="8348353" cy="4234685"/>
          </a:xfrm>
          <a:prstGeom prst="rect">
            <a:avLst/>
          </a:prstGeom>
          <a:noFill/>
        </p:spPr>
        <p:txBody>
          <a:bodyPr wrap="square" rtlCol="0">
            <a:spAutoFit/>
          </a:bodyPr>
          <a:lstStyle/>
          <a:p>
            <a:pPr>
              <a:lnSpc>
                <a:spcPct val="115000"/>
              </a:lnSpc>
              <a:spcAft>
                <a:spcPts val="1000"/>
              </a:spcAft>
            </a:pPr>
            <a:r>
              <a:rPr lang="en-GB" sz="2400" b="1" dirty="0">
                <a:latin typeface="Arial" panose="020B0604020202020204" pitchFamily="34" charset="0"/>
                <a:ea typeface="Calibri" panose="020F0502020204030204" pitchFamily="34" charset="0"/>
                <a:cs typeface="Times New Roman" panose="02020603050405020304" pitchFamily="18" charset="0"/>
              </a:rPr>
              <a:t>Aims	</a:t>
            </a:r>
          </a:p>
          <a:p>
            <a:pPr>
              <a:lnSpc>
                <a:spcPct val="115000"/>
              </a:lnSpc>
              <a:spcAft>
                <a:spcPts val="1000"/>
              </a:spcAft>
            </a:pPr>
            <a:r>
              <a:rPr lang="en-GB" sz="2400" dirty="0">
                <a:latin typeface="Arial" panose="020B0604020202020204" pitchFamily="34" charset="0"/>
                <a:ea typeface="Calibri" panose="020F0502020204030204" pitchFamily="34" charset="0"/>
                <a:cs typeface="Times New Roman" panose="02020603050405020304" pitchFamily="18" charset="0"/>
              </a:rPr>
              <a:t>	To facilitate educators and healthcare practitioners 	develop knowledge and skills of IPE in practice</a:t>
            </a:r>
          </a:p>
          <a:p>
            <a:pPr>
              <a:lnSpc>
                <a:spcPct val="115000"/>
              </a:lnSpc>
              <a:spcAft>
                <a:spcPts val="10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	To facilitate the development of IPE</a:t>
            </a:r>
            <a:r>
              <a:rPr lang="en-GB" sz="2400" dirty="0">
                <a:latin typeface="Arial" panose="020B0604020202020204" pitchFamily="34" charset="0"/>
                <a:ea typeface="Calibri" panose="020F0502020204030204" pitchFamily="34" charset="0"/>
                <a:cs typeface="Times New Roman" panose="02020603050405020304" pitchFamily="18" charset="0"/>
              </a:rPr>
              <a:t> champions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How did it come about?</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b="1"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a:latin typeface="Arial" panose="020B0604020202020204" pitchFamily="34" charset="0"/>
                <a:ea typeface="Calibri" panose="020F0502020204030204" pitchFamily="34" charset="0"/>
                <a:cs typeface="Times New Roman" panose="02020603050405020304" pitchFamily="18" charset="0"/>
              </a:rPr>
              <a:t>Culmination of discussions between CAIPE and HEE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a:latin typeface="Arial" panose="020B0604020202020204" pitchFamily="34" charset="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Times New Roman" panose="02020603050405020304" pitchFamily="18" charset="0"/>
              </a:rPr>
              <a:t>Commissioned by Health Education England (HEE)</a:t>
            </a:r>
          </a:p>
          <a:p>
            <a:pP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80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260270" y="894086"/>
            <a:ext cx="7766936" cy="784404"/>
          </a:xfrm>
        </p:spPr>
        <p:txBody>
          <a:bodyPr>
            <a:normAutofit/>
          </a:bodyPr>
          <a:lstStyle/>
          <a:p>
            <a:pPr algn="ctr"/>
            <a:r>
              <a:rPr lang="en-GB" sz="3600" b="1" dirty="0">
                <a:solidFill>
                  <a:schemeClr val="tx1"/>
                </a:solidFill>
                <a:effectLst/>
                <a:latin typeface="Verdana" panose="020B0604030504040204" pitchFamily="34" charset="0"/>
                <a:ea typeface="Verdana" panose="020B0604030504040204" pitchFamily="34" charset="0"/>
              </a:rPr>
              <a:t>Service user involvement </a:t>
            </a:r>
            <a:endParaRPr lang="en-US" sz="3600" b="1" u="sng" dirty="0">
              <a:solidFill>
                <a:schemeClr val="tx1"/>
              </a:solidFill>
              <a:latin typeface="Verdana" panose="020B0604030504040204" pitchFamily="34" charset="0"/>
              <a:ea typeface="Verdana" panose="020B0604030504040204" pitchFamily="34" charset="0"/>
              <a:cs typeface="Verdana" charset="0"/>
            </a:endParaRPr>
          </a:p>
        </p:txBody>
      </p:sp>
      <p:sp>
        <p:nvSpPr>
          <p:cNvPr id="6" name="Title 1"/>
          <p:cNvSpPr>
            <a:spLocks noGrp="1"/>
          </p:cNvSpPr>
          <p:nvPr>
            <p:ph type="ctrTitle"/>
          </p:nvPr>
        </p:nvSpPr>
        <p:spPr>
          <a:xfrm>
            <a:off x="1186961" y="6260123"/>
            <a:ext cx="10808815" cy="455428"/>
          </a:xfrm>
        </p:spPr>
        <p:txBody>
          <a:bodyPr>
            <a:normAutofit/>
          </a:bodyPr>
          <a:lstStyle/>
          <a:p>
            <a:pPr algn="ctr">
              <a:lnSpc>
                <a:spcPct val="115000"/>
              </a:lnSpc>
            </a:pPr>
            <a:r>
              <a:rPr lang="en-GB" sz="1800" dirty="0">
                <a:solidFill>
                  <a:srgbClr val="98569E"/>
                </a:solidFill>
                <a:latin typeface="Verdana" charset="0"/>
                <a:ea typeface="Verdana" charset="0"/>
                <a:cs typeface="Verdana" charset="0"/>
              </a:rPr>
              <a:t>Collaborative practice through learning together to work together 		</a:t>
            </a:r>
            <a:r>
              <a:rPr lang="en-GB" sz="1200" dirty="0">
                <a:solidFill>
                  <a:srgbClr val="EB6109"/>
                </a:solidFill>
                <a:latin typeface="Verdana" charset="0"/>
                <a:ea typeface="Verdana" charset="0"/>
                <a:cs typeface="Verdana" charset="0"/>
              </a:rPr>
              <a:t>© CAIPE 2017</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73" y="4155725"/>
            <a:ext cx="1163253" cy="1163253"/>
          </a:xfrm>
          <a:prstGeom prst="rect">
            <a:avLst/>
          </a:prstGeom>
        </p:spPr>
      </p:pic>
      <p:sp>
        <p:nvSpPr>
          <p:cNvPr id="9" name="TextBox 8">
            <a:extLst>
              <a:ext uri="{FF2B5EF4-FFF2-40B4-BE49-F238E27FC236}">
                <a16:creationId xmlns:a16="http://schemas.microsoft.com/office/drawing/2014/main" id="{1E3EE93A-EC77-435F-B64D-A31F3C8C2FB1}"/>
              </a:ext>
            </a:extLst>
          </p:cNvPr>
          <p:cNvSpPr txBox="1"/>
          <p:nvPr/>
        </p:nvSpPr>
        <p:spPr>
          <a:xfrm>
            <a:off x="2898143" y="1862366"/>
            <a:ext cx="7315200" cy="3157018"/>
          </a:xfrm>
          <a:prstGeom prst="rect">
            <a:avLst/>
          </a:prstGeom>
          <a:noFill/>
        </p:spPr>
        <p:txBody>
          <a:bodyPr wrap="square" rtlCol="0">
            <a:spAutoFit/>
          </a:bodyPr>
          <a:lstStyle/>
          <a:p>
            <a:pPr>
              <a:lnSpc>
                <a:spcPct val="115000"/>
              </a:lnSpc>
              <a:spcAft>
                <a:spcPts val="1000"/>
              </a:spcAft>
            </a:pPr>
            <a:r>
              <a:rPr lang="en-GB" sz="2400" dirty="0">
                <a:effectLst/>
                <a:latin typeface="Verdana" panose="020B0604030504040204" pitchFamily="34" charset="0"/>
                <a:ea typeface="Verdana" panose="020B0604030504040204" pitchFamily="34" charset="0"/>
                <a:cs typeface="Times New Roman" panose="02020603050405020304" pitchFamily="18" charset="0"/>
              </a:rPr>
              <a:t>Handbook development</a:t>
            </a:r>
          </a:p>
          <a:p>
            <a:pPr>
              <a:lnSpc>
                <a:spcPct val="115000"/>
              </a:lnSpc>
              <a:spcAft>
                <a:spcPts val="1000"/>
              </a:spcAft>
            </a:pPr>
            <a:r>
              <a:rPr lang="en-GB" sz="2400" dirty="0">
                <a:latin typeface="Verdana" panose="020B0604030504040204" pitchFamily="34" charset="0"/>
                <a:ea typeface="Verdana" panose="020B0604030504040204" pitchFamily="34" charset="0"/>
                <a:cs typeface="Times New Roman" panose="02020603050405020304" pitchFamily="18" charset="0"/>
              </a:rPr>
              <a:t>Workshop development</a:t>
            </a:r>
          </a:p>
          <a:p>
            <a:pPr>
              <a:lnSpc>
                <a:spcPct val="115000"/>
              </a:lnSpc>
              <a:spcAft>
                <a:spcPts val="1000"/>
              </a:spcAft>
            </a:pPr>
            <a:r>
              <a:rPr lang="en-GB" sz="2400" dirty="0">
                <a:latin typeface="Verdana" panose="020B0604030504040204" pitchFamily="34" charset="0"/>
                <a:ea typeface="Verdana" panose="020B0604030504040204" pitchFamily="34" charset="0"/>
                <a:cs typeface="Times New Roman" panose="02020603050405020304" pitchFamily="18" charset="0"/>
              </a:rPr>
              <a:t>Co-facilitation of workshops</a:t>
            </a:r>
          </a:p>
          <a:p>
            <a:pPr>
              <a:lnSpc>
                <a:spcPct val="115000"/>
              </a:lnSpc>
              <a:spcAft>
                <a:spcPts val="1000"/>
              </a:spcAft>
            </a:pPr>
            <a:r>
              <a:rPr lang="en-GB" sz="2400" dirty="0">
                <a:latin typeface="Verdana" panose="020B0604030504040204" pitchFamily="34" charset="0"/>
                <a:ea typeface="Verdana" panose="020B0604030504040204" pitchFamily="34" charset="0"/>
                <a:cs typeface="Times New Roman" panose="02020603050405020304" pitchFamily="18" charset="0"/>
              </a:rPr>
              <a:t>Independent observers for evaluation</a:t>
            </a:r>
          </a:p>
          <a:p>
            <a:pPr>
              <a:lnSpc>
                <a:spcPct val="115000"/>
              </a:lnSpc>
              <a:spcAft>
                <a:spcPts val="1000"/>
              </a:spcAft>
            </a:pPr>
            <a:r>
              <a:rPr lang="en-GB" sz="2400" dirty="0">
                <a:latin typeface="Verdana" panose="020B0604030504040204" pitchFamily="34" charset="0"/>
                <a:ea typeface="Verdana" panose="020B0604030504040204" pitchFamily="34" charset="0"/>
                <a:cs typeface="Times New Roman" panose="02020603050405020304" pitchFamily="18" charset="0"/>
              </a:rPr>
              <a:t>Workshop participation </a:t>
            </a: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687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260270" y="894086"/>
            <a:ext cx="7766936" cy="784404"/>
          </a:xfrm>
        </p:spPr>
        <p:txBody>
          <a:bodyPr>
            <a:normAutofit/>
          </a:bodyPr>
          <a:lstStyle/>
          <a:p>
            <a:pPr algn="ctr"/>
            <a:r>
              <a:rPr lang="en-US" sz="3600" b="1" dirty="0">
                <a:solidFill>
                  <a:schemeClr val="tx1"/>
                </a:solidFill>
                <a:latin typeface="Verdana" charset="0"/>
                <a:ea typeface="Verdana" charset="0"/>
                <a:cs typeface="Verdana" charset="0"/>
              </a:rPr>
              <a:t>Workshop set up</a:t>
            </a:r>
          </a:p>
        </p:txBody>
      </p:sp>
      <p:sp>
        <p:nvSpPr>
          <p:cNvPr id="6" name="Title 1"/>
          <p:cNvSpPr>
            <a:spLocks noGrp="1"/>
          </p:cNvSpPr>
          <p:nvPr>
            <p:ph type="ctrTitle"/>
          </p:nvPr>
        </p:nvSpPr>
        <p:spPr>
          <a:xfrm>
            <a:off x="1186961" y="6278977"/>
            <a:ext cx="10808815" cy="455428"/>
          </a:xfrm>
        </p:spPr>
        <p:txBody>
          <a:bodyPr>
            <a:normAutofit/>
          </a:bodyPr>
          <a:lstStyle/>
          <a:p>
            <a:pPr algn="ctr">
              <a:lnSpc>
                <a:spcPct val="115000"/>
              </a:lnSpc>
            </a:pPr>
            <a:r>
              <a:rPr lang="en-GB" sz="1800" dirty="0">
                <a:solidFill>
                  <a:srgbClr val="98569E"/>
                </a:solidFill>
                <a:latin typeface="Verdana" charset="0"/>
                <a:ea typeface="Verdana" charset="0"/>
                <a:cs typeface="Verdana" charset="0"/>
              </a:rPr>
              <a:t>Collaborative practice through learning together to work together 		</a:t>
            </a:r>
            <a:r>
              <a:rPr lang="en-GB" sz="1200" dirty="0">
                <a:solidFill>
                  <a:srgbClr val="EB6109"/>
                </a:solidFill>
                <a:latin typeface="Verdana" charset="0"/>
                <a:ea typeface="Verdana" charset="0"/>
                <a:cs typeface="Verdana" charset="0"/>
              </a:rPr>
              <a:t>© CAIPE 2017</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73" y="4155725"/>
            <a:ext cx="1163253" cy="1163253"/>
          </a:xfrm>
          <a:prstGeom prst="rect">
            <a:avLst/>
          </a:prstGeom>
        </p:spPr>
      </p:pic>
      <p:sp>
        <p:nvSpPr>
          <p:cNvPr id="5" name="TextBox 4">
            <a:extLst>
              <a:ext uri="{FF2B5EF4-FFF2-40B4-BE49-F238E27FC236}">
                <a16:creationId xmlns:a16="http://schemas.microsoft.com/office/drawing/2014/main" id="{63B3B949-663E-4E20-865D-7000B504F817}"/>
              </a:ext>
            </a:extLst>
          </p:cNvPr>
          <p:cNvSpPr txBox="1"/>
          <p:nvPr/>
        </p:nvSpPr>
        <p:spPr>
          <a:xfrm>
            <a:off x="2576945" y="2099483"/>
            <a:ext cx="8585860" cy="2430089"/>
          </a:xfrm>
          <a:prstGeom prst="rect">
            <a:avLst/>
          </a:prstGeom>
          <a:noFill/>
        </p:spPr>
        <p:txBody>
          <a:bodyPr wrap="square" rtlCol="0">
            <a:spAutoFit/>
          </a:bodyPr>
          <a:lstStyle/>
          <a:p>
            <a:pPr>
              <a:lnSpc>
                <a:spcPct val="115000"/>
              </a:lnSpc>
              <a:spcAft>
                <a:spcPts val="1000"/>
              </a:spcAft>
            </a:pPr>
            <a:r>
              <a:rPr lang="en-GB" sz="2400" dirty="0">
                <a:latin typeface="Verdana" panose="020B0604030504040204" pitchFamily="34" charset="0"/>
                <a:ea typeface="Verdana" panose="020B0604030504040204" pitchFamily="34" charset="0"/>
                <a:cs typeface="Times New Roman" panose="02020603050405020304" pitchFamily="18" charset="0"/>
              </a:rPr>
              <a:t>P</a:t>
            </a:r>
            <a:r>
              <a:rPr lang="en-GB" sz="2400" dirty="0">
                <a:effectLst/>
                <a:latin typeface="Verdana" panose="020B0604030504040204" pitchFamily="34" charset="0"/>
                <a:ea typeface="Verdana" panose="020B0604030504040204" pitchFamily="34" charset="0"/>
                <a:cs typeface="Times New Roman" panose="02020603050405020304" pitchFamily="18" charset="0"/>
              </a:rPr>
              <a:t>roject team </a:t>
            </a:r>
            <a:r>
              <a:rPr lang="en-GB" sz="2400" dirty="0">
                <a:latin typeface="Verdana" panose="020B0604030504040204" pitchFamily="34" charset="0"/>
                <a:ea typeface="Verdana" panose="020B0604030504040204" pitchFamily="34" charset="0"/>
                <a:cs typeface="Times New Roman" panose="02020603050405020304" pitchFamily="18" charset="0"/>
              </a:rPr>
              <a:t>of 3</a:t>
            </a:r>
            <a:r>
              <a:rPr lang="en-GB" sz="2400" dirty="0">
                <a:effectLst/>
                <a:latin typeface="Verdana" panose="020B0604030504040204" pitchFamily="34" charset="0"/>
                <a:ea typeface="Verdana" panose="020B0604030504040204" pitchFamily="34" charset="0"/>
                <a:cs typeface="Times New Roman" panose="02020603050405020304" pitchFamily="18" charset="0"/>
              </a:rPr>
              <a:t> worked interprofessionally throughout</a:t>
            </a:r>
          </a:p>
          <a:p>
            <a:pPr>
              <a:lnSpc>
                <a:spcPct val="115000"/>
              </a:lnSpc>
              <a:spcAft>
                <a:spcPts val="1000"/>
              </a:spcAft>
            </a:pPr>
            <a:r>
              <a:rPr lang="en-GB" sz="2400" dirty="0">
                <a:latin typeface="Verdana" panose="020B0604030504040204" pitchFamily="34" charset="0"/>
                <a:ea typeface="Verdana" panose="020B0604030504040204" pitchFamily="34" charset="0"/>
                <a:cs typeface="Times New Roman" panose="02020603050405020304" pitchFamily="18" charset="0"/>
              </a:rPr>
              <a:t>W</a:t>
            </a:r>
            <a:r>
              <a:rPr lang="en-GB" sz="2400" dirty="0">
                <a:effectLst/>
                <a:latin typeface="Verdana" panose="020B0604030504040204" pitchFamily="34" charset="0"/>
                <a:ea typeface="Verdana" panose="020B0604030504040204" pitchFamily="34" charset="0"/>
                <a:cs typeface="Times New Roman" panose="02020603050405020304" pitchFamily="18" charset="0"/>
              </a:rPr>
              <a:t>orkshops planned </a:t>
            </a:r>
            <a:r>
              <a:rPr lang="en-GB" sz="2400" dirty="0">
                <a:latin typeface="Verdana" panose="020B0604030504040204" pitchFamily="34" charset="0"/>
                <a:ea typeface="Verdana" panose="020B0604030504040204" pitchFamily="34" charset="0"/>
                <a:cs typeface="Times New Roman" panose="02020603050405020304" pitchFamily="18" charset="0"/>
              </a:rPr>
              <a:t>to meet</a:t>
            </a:r>
            <a:r>
              <a:rPr lang="en-GB" sz="2400" dirty="0">
                <a:effectLst/>
                <a:latin typeface="Verdana" panose="020B0604030504040204" pitchFamily="34" charset="0"/>
                <a:ea typeface="Verdana" panose="020B0604030504040204" pitchFamily="34" charset="0"/>
                <a:cs typeface="Times New Roman" panose="02020603050405020304" pitchFamily="18" charset="0"/>
              </a:rPr>
              <a:t> local needs - preliminary meetings with trusts </a:t>
            </a:r>
            <a:r>
              <a:rPr lang="en-GB" sz="2400" dirty="0">
                <a:latin typeface="Verdana" panose="020B0604030504040204" pitchFamily="34" charset="0"/>
                <a:ea typeface="Verdana" panose="020B0604030504040204" pitchFamily="34" charset="0"/>
                <a:cs typeface="Times New Roman" panose="02020603050405020304" pitchFamily="18" charset="0"/>
              </a:rPr>
              <a:t>and HEIs</a:t>
            </a:r>
            <a:r>
              <a:rPr lang="en-GB" sz="2400" dirty="0">
                <a:effectLst/>
                <a:latin typeface="Verdana" panose="020B0604030504040204" pitchFamily="34" charset="0"/>
                <a:ea typeface="Verdana" panose="020B0604030504040204" pitchFamily="34" charset="0"/>
                <a:cs typeface="Times New Roman" panose="02020603050405020304" pitchFamily="18" charset="0"/>
              </a:rPr>
              <a:t> to prepare</a:t>
            </a:r>
          </a:p>
          <a:p>
            <a:pPr>
              <a:lnSpc>
                <a:spcPct val="115000"/>
              </a:lnSpc>
              <a:spcAft>
                <a:spcPts val="1000"/>
              </a:spcAft>
            </a:pPr>
            <a:r>
              <a:rPr lang="en-GB" sz="2400" dirty="0">
                <a:effectLst/>
                <a:latin typeface="Verdana" panose="020B0604030504040204" pitchFamily="34" charset="0"/>
                <a:ea typeface="Verdana" panose="020B0604030504040204" pitchFamily="34" charset="0"/>
                <a:cs typeface="Times New Roman" panose="02020603050405020304" pitchFamily="18" charset="0"/>
              </a:rPr>
              <a:t>Trusts/HEIs invited participants</a:t>
            </a:r>
          </a:p>
        </p:txBody>
      </p:sp>
    </p:spTree>
    <p:extLst>
      <p:ext uri="{BB962C8B-B14F-4D97-AF65-F5344CB8AC3E}">
        <p14:creationId xmlns:p14="http://schemas.microsoft.com/office/powerpoint/2010/main" val="148017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55FB6D-A53D-4FF8-891C-EED042177E08}"/>
              </a:ext>
            </a:extLst>
          </p:cNvPr>
          <p:cNvSpPr txBox="1"/>
          <p:nvPr/>
        </p:nvSpPr>
        <p:spPr>
          <a:xfrm>
            <a:off x="2095473" y="1956550"/>
            <a:ext cx="8821131" cy="1460528"/>
          </a:xfrm>
          <a:prstGeom prst="rect">
            <a:avLst/>
          </a:prstGeom>
          <a:noFill/>
        </p:spPr>
        <p:txBody>
          <a:bodyPr wrap="square">
            <a:spAutoFit/>
          </a:bodyPr>
          <a:lstStyle/>
          <a:p>
            <a:pPr>
              <a:lnSpc>
                <a:spcPct val="114000"/>
              </a:lnSpc>
            </a:pPr>
            <a:r>
              <a:rPr lang="en-GB" sz="3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Part One: Explaining IPE </a:t>
            </a:r>
          </a:p>
          <a:p>
            <a:pPr>
              <a:lnSpc>
                <a:spcPct val="114000"/>
              </a:lnSpc>
            </a:pPr>
            <a:r>
              <a:rPr lang="en-GB" sz="2400" dirty="0">
                <a:effectLst/>
                <a:latin typeface="Verdana" panose="020B0604030504040204" pitchFamily="34" charset="0"/>
                <a:ea typeface="Verdana" panose="020B0604030504040204" pitchFamily="34" charset="0"/>
                <a:cs typeface="Times New Roman" panose="02020603050405020304" pitchFamily="18" charset="0"/>
              </a:rPr>
              <a:t>What is meant by IPE?   Evidence for the effectiveness of IPE</a:t>
            </a:r>
            <a:r>
              <a:rPr lang="en-GB" sz="2400" dirty="0">
                <a:latin typeface="Verdana" panose="020B0604030504040204" pitchFamily="34" charset="0"/>
                <a:ea typeface="Verdana" panose="020B0604030504040204" pitchFamily="34" charset="0"/>
                <a:cs typeface="Times New Roman" panose="02020603050405020304" pitchFamily="18" charset="0"/>
              </a:rPr>
              <a:t>   </a:t>
            </a:r>
            <a:r>
              <a:rPr lang="en-GB" sz="2400" dirty="0">
                <a:effectLst/>
                <a:latin typeface="Verdana" panose="020B0604030504040204" pitchFamily="34" charset="0"/>
                <a:ea typeface="Verdana" panose="020B0604030504040204" pitchFamily="34" charset="0"/>
                <a:cs typeface="Times New Roman" panose="02020603050405020304" pitchFamily="18" charset="0"/>
              </a:rPr>
              <a:t>Why do we need IPE?</a:t>
            </a:r>
            <a:r>
              <a:rPr lang="en-GB" sz="2400" dirty="0">
                <a:latin typeface="Verdana" panose="020B0604030504040204" pitchFamily="34" charset="0"/>
                <a:ea typeface="Verdana" panose="020B0604030504040204" pitchFamily="34" charset="0"/>
                <a:cs typeface="Times New Roman" panose="02020603050405020304" pitchFamily="18" charset="0"/>
              </a:rPr>
              <a:t>   </a:t>
            </a:r>
            <a:r>
              <a:rPr lang="en-GB" sz="2400" dirty="0">
                <a:effectLst/>
                <a:latin typeface="Verdana" panose="020B0604030504040204" pitchFamily="34" charset="0"/>
                <a:ea typeface="Verdana" panose="020B0604030504040204" pitchFamily="34" charset="0"/>
                <a:cs typeface="Times New Roman" panose="02020603050405020304" pitchFamily="18" charset="0"/>
              </a:rPr>
              <a:t>The theory behind IPE            </a:t>
            </a:r>
          </a:p>
        </p:txBody>
      </p:sp>
      <p:sp>
        <p:nvSpPr>
          <p:cNvPr id="7" name="Subtitle 6">
            <a:extLst>
              <a:ext uri="{FF2B5EF4-FFF2-40B4-BE49-F238E27FC236}">
                <a16:creationId xmlns:a16="http://schemas.microsoft.com/office/drawing/2014/main" id="{26F19E76-EFB1-4E0D-A7B0-E90BE3D246A9}"/>
              </a:ext>
            </a:extLst>
          </p:cNvPr>
          <p:cNvSpPr txBox="1">
            <a:spLocks/>
          </p:cNvSpPr>
          <p:nvPr/>
        </p:nvSpPr>
        <p:spPr>
          <a:xfrm>
            <a:off x="2260269" y="415644"/>
            <a:ext cx="8178141" cy="1232155"/>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20000"/>
              </a:lnSpc>
              <a:spcBef>
                <a:spcPts val="0"/>
              </a:spcBef>
              <a:buNone/>
            </a:pPr>
            <a:r>
              <a:rPr lang="en-US" sz="3600" b="1" dirty="0">
                <a:solidFill>
                  <a:schemeClr val="tx1"/>
                </a:solidFill>
                <a:latin typeface="Verdana" charset="0"/>
                <a:ea typeface="Verdana" charset="0"/>
                <a:cs typeface="Verdana" charset="0"/>
              </a:rPr>
              <a:t>Handbook contents and workshop structure</a:t>
            </a:r>
          </a:p>
        </p:txBody>
      </p:sp>
      <p:sp>
        <p:nvSpPr>
          <p:cNvPr id="8" name="TextBox 7">
            <a:extLst>
              <a:ext uri="{FF2B5EF4-FFF2-40B4-BE49-F238E27FC236}">
                <a16:creationId xmlns:a16="http://schemas.microsoft.com/office/drawing/2014/main" id="{0707CCE1-E56E-4F06-8CA8-DAC1674B1C2D}"/>
              </a:ext>
            </a:extLst>
          </p:cNvPr>
          <p:cNvSpPr txBox="1"/>
          <p:nvPr/>
        </p:nvSpPr>
        <p:spPr>
          <a:xfrm>
            <a:off x="2077828" y="3816586"/>
            <a:ext cx="9460583" cy="2296334"/>
          </a:xfrm>
          <a:prstGeom prst="rect">
            <a:avLst/>
          </a:prstGeom>
          <a:noFill/>
        </p:spPr>
        <p:txBody>
          <a:bodyPr wrap="square">
            <a:spAutoFit/>
          </a:bodyPr>
          <a:lstStyle/>
          <a:p>
            <a:pPr>
              <a:lnSpc>
                <a:spcPct val="114000"/>
              </a:lnSpc>
            </a:pPr>
            <a:r>
              <a:rPr lang="en-GB" sz="3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Part </a:t>
            </a:r>
            <a:r>
              <a:rPr lang="en-GB" sz="3200"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Two: </a:t>
            </a:r>
            <a:r>
              <a:rPr lang="en-GB" sz="3200" b="1"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A guide to implementing IPE </a:t>
            </a:r>
            <a:r>
              <a:rPr lang="en-GB" sz="2400" dirty="0">
                <a:effectLst/>
                <a:latin typeface="Verdana" panose="020B0604030504040204" pitchFamily="34" charset="0"/>
                <a:ea typeface="Verdana" panose="020B0604030504040204" pitchFamily="34" charset="0"/>
                <a:cs typeface="Times New Roman" panose="02020603050405020304" pitchFamily="18" charset="0"/>
              </a:rPr>
              <a:t>Collaborative planning     Educational aims</a:t>
            </a:r>
            <a:r>
              <a:rPr lang="en-GB" sz="2400" dirty="0">
                <a:latin typeface="Verdana" panose="020B0604030504040204" pitchFamily="34" charset="0"/>
                <a:ea typeface="Verdana" panose="020B0604030504040204" pitchFamily="34" charset="0"/>
                <a:cs typeface="Times New Roman" panose="02020603050405020304" pitchFamily="18" charset="0"/>
              </a:rPr>
              <a:t>    </a:t>
            </a:r>
            <a:r>
              <a:rPr lang="en-GB" sz="2400" dirty="0">
                <a:effectLst/>
                <a:latin typeface="Verdana" panose="020B0604030504040204" pitchFamily="34" charset="0"/>
                <a:ea typeface="Verdana" panose="020B0604030504040204" pitchFamily="34" charset="0"/>
                <a:cs typeface="Times New Roman" panose="02020603050405020304" pitchFamily="18" charset="0"/>
              </a:rPr>
              <a:t>Learning activities  Ensuring interprofessional engagement    Venues and timings   Facilitating the learning</a:t>
            </a:r>
            <a:r>
              <a:rPr lang="en-GB" sz="2400" dirty="0">
                <a:latin typeface="Verdana" panose="020B0604030504040204" pitchFamily="34" charset="0"/>
                <a:ea typeface="Verdana" panose="020B0604030504040204" pitchFamily="34" charset="0"/>
                <a:cs typeface="Times New Roman" panose="02020603050405020304" pitchFamily="18" charset="0"/>
              </a:rPr>
              <a:t>    </a:t>
            </a:r>
            <a:r>
              <a:rPr lang="en-GB" sz="2400" dirty="0">
                <a:effectLst/>
                <a:latin typeface="Verdana" panose="020B0604030504040204" pitchFamily="34" charset="0"/>
                <a:ea typeface="Verdana" panose="020B0604030504040204" pitchFamily="34" charset="0"/>
                <a:cs typeface="Times New Roman" panose="02020603050405020304" pitchFamily="18" charset="0"/>
              </a:rPr>
              <a:t>Promoting the IPE	   Evaluation	  </a:t>
            </a:r>
            <a:r>
              <a:rPr lang="en-GB" sz="2400" dirty="0">
                <a:latin typeface="Verdana" panose="020B0604030504040204" pitchFamily="34" charset="0"/>
                <a:ea typeface="Verdana" panose="020B0604030504040204" pitchFamily="34" charset="0"/>
                <a:cs typeface="Times New Roman" panose="02020603050405020304" pitchFamily="18" charset="0"/>
              </a:rPr>
              <a:t>IPE facilitators</a:t>
            </a:r>
            <a:r>
              <a:rPr lang="en-GB" sz="2400" dirty="0">
                <a:effectLst/>
                <a:latin typeface="Verdana" panose="020B0604030504040204" pitchFamily="34" charset="0"/>
                <a:ea typeface="Verdan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81586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0A2D-5CDA-4CB7-9D0E-F35D8492FB04}"/>
              </a:ext>
            </a:extLst>
          </p:cNvPr>
          <p:cNvSpPr>
            <a:spLocks noGrp="1"/>
          </p:cNvSpPr>
          <p:nvPr>
            <p:ph type="title"/>
          </p:nvPr>
        </p:nvSpPr>
        <p:spPr>
          <a:xfrm>
            <a:off x="2378742" y="392438"/>
            <a:ext cx="8911687" cy="866939"/>
          </a:xfrm>
        </p:spPr>
        <p:txBody>
          <a:bodyPr/>
          <a:lstStyle/>
          <a:p>
            <a:pPr algn="ctr"/>
            <a:r>
              <a:rPr lang="en-GB" b="1" dirty="0">
                <a:latin typeface="Verdana" panose="020B0604030504040204" pitchFamily="34" charset="0"/>
                <a:ea typeface="Verdana" panose="020B0604030504040204" pitchFamily="34" charset="0"/>
              </a:rPr>
              <a:t>IPE planning flowchart</a:t>
            </a:r>
          </a:p>
        </p:txBody>
      </p:sp>
      <p:pic>
        <p:nvPicPr>
          <p:cNvPr id="6" name="Picture 5">
            <a:extLst>
              <a:ext uri="{FF2B5EF4-FFF2-40B4-BE49-F238E27FC236}">
                <a16:creationId xmlns:a16="http://schemas.microsoft.com/office/drawing/2014/main" id="{24E113B5-AC0C-42E2-8086-C63F0A4A804A}"/>
              </a:ext>
            </a:extLst>
          </p:cNvPr>
          <p:cNvPicPr/>
          <p:nvPr/>
        </p:nvPicPr>
        <p:blipFill rotWithShape="1">
          <a:blip r:embed="rId3" cstate="print"/>
          <a:srcRect l="9371" r="10382" b="9433"/>
          <a:stretch/>
        </p:blipFill>
        <p:spPr bwMode="auto">
          <a:xfrm>
            <a:off x="2612570" y="1187529"/>
            <a:ext cx="8395855" cy="53320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360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9631-D97E-4AFB-B752-7F04E0905569}"/>
              </a:ext>
            </a:extLst>
          </p:cNvPr>
          <p:cNvSpPr>
            <a:spLocks noGrp="1"/>
          </p:cNvSpPr>
          <p:nvPr>
            <p:ph type="title"/>
          </p:nvPr>
        </p:nvSpPr>
        <p:spPr>
          <a:xfrm>
            <a:off x="2592925" y="719110"/>
            <a:ext cx="7687897" cy="809274"/>
          </a:xfrm>
        </p:spPr>
        <p:txBody>
          <a:bodyPr/>
          <a:lstStyle/>
          <a:p>
            <a:pPr algn="ctr"/>
            <a:r>
              <a:rPr lang="en-GB" b="1" dirty="0">
                <a:latin typeface="Verdana" panose="020B0604030504040204" pitchFamily="34" charset="0"/>
                <a:ea typeface="Verdana" panose="020B0604030504040204" pitchFamily="34" charset="0"/>
              </a:rPr>
              <a:t>Workshop participants</a:t>
            </a:r>
          </a:p>
        </p:txBody>
      </p:sp>
      <p:sp>
        <p:nvSpPr>
          <p:cNvPr id="3" name="Content Placeholder 2">
            <a:extLst>
              <a:ext uri="{FF2B5EF4-FFF2-40B4-BE49-F238E27FC236}">
                <a16:creationId xmlns:a16="http://schemas.microsoft.com/office/drawing/2014/main" id="{A35C2850-BA1C-4BE8-ADBB-7F62EF3169AF}"/>
              </a:ext>
            </a:extLst>
          </p:cNvPr>
          <p:cNvSpPr>
            <a:spLocks noGrp="1"/>
          </p:cNvSpPr>
          <p:nvPr>
            <p:ph idx="1"/>
          </p:nvPr>
        </p:nvSpPr>
        <p:spPr>
          <a:xfrm>
            <a:off x="2137558" y="1540188"/>
            <a:ext cx="9417133" cy="4599355"/>
          </a:xfrm>
        </p:spPr>
        <p:txBody>
          <a:bodyPr>
            <a:noAutofit/>
          </a:bodyPr>
          <a:lstStyle/>
          <a:p>
            <a:pPr marL="0" indent="0">
              <a:buNone/>
            </a:pPr>
            <a:endParaRPr lang="en-GB" sz="2400" dirty="0">
              <a:latin typeface="Verdana" panose="020B0604030504040204" pitchFamily="34" charset="0"/>
              <a:ea typeface="Verdana" panose="020B0604030504040204" pitchFamily="34" charset="0"/>
            </a:endParaRPr>
          </a:p>
          <a:p>
            <a:pPr marL="0" indent="0">
              <a:lnSpc>
                <a:spcPct val="124000"/>
              </a:lnSpc>
              <a:spcBef>
                <a:spcPts val="0"/>
              </a:spcBef>
              <a:spcAft>
                <a:spcPts val="600"/>
              </a:spcAft>
              <a:buNone/>
            </a:pPr>
            <a:r>
              <a:rPr lang="en-GB" sz="2400" b="1" dirty="0">
                <a:solidFill>
                  <a:schemeClr val="tx1"/>
                </a:solidFill>
                <a:latin typeface="Verdana" panose="020B0604030504040204" pitchFamily="34" charset="0"/>
                <a:ea typeface="Verdana" panose="020B0604030504040204" pitchFamily="34" charset="0"/>
              </a:rPr>
              <a:t>Previous IPE knowledge &amp; experience: </a:t>
            </a:r>
            <a:r>
              <a:rPr lang="en-GB" sz="2400" dirty="0">
                <a:solidFill>
                  <a:schemeClr val="tx1"/>
                </a:solidFill>
                <a:latin typeface="Verdana" panose="020B0604030504040204" pitchFamily="34" charset="0"/>
                <a:ea typeface="Verdana" panose="020B0604030504040204" pitchFamily="34" charset="0"/>
              </a:rPr>
              <a:t>Ranged from none to highly experienced</a:t>
            </a:r>
          </a:p>
          <a:p>
            <a:pPr marL="0" indent="0">
              <a:lnSpc>
                <a:spcPct val="124000"/>
              </a:lnSpc>
              <a:spcBef>
                <a:spcPts val="0"/>
              </a:spcBef>
              <a:spcAft>
                <a:spcPts val="600"/>
              </a:spcAft>
              <a:buNone/>
            </a:pPr>
            <a:r>
              <a:rPr lang="en-GB" sz="2400" b="1" dirty="0">
                <a:solidFill>
                  <a:schemeClr val="tx1"/>
                </a:solidFill>
                <a:latin typeface="Verdana" panose="020B0604030504040204" pitchFamily="34" charset="0"/>
                <a:ea typeface="Verdana" panose="020B0604030504040204" pitchFamily="34" charset="0"/>
              </a:rPr>
              <a:t>Numbers: </a:t>
            </a:r>
            <a:r>
              <a:rPr lang="en-GB" sz="2400" dirty="0">
                <a:solidFill>
                  <a:schemeClr val="tx1"/>
                </a:solidFill>
                <a:latin typeface="Verdana" panose="020B0604030504040204" pitchFamily="34" charset="0"/>
                <a:ea typeface="Verdana" panose="020B0604030504040204" pitchFamily="34" charset="0"/>
              </a:rPr>
              <a:t>35 across 3 workshops</a:t>
            </a:r>
          </a:p>
          <a:p>
            <a:pPr marL="0" indent="0">
              <a:lnSpc>
                <a:spcPct val="124000"/>
              </a:lnSpc>
              <a:spcBef>
                <a:spcPts val="0"/>
              </a:spcBef>
              <a:spcAft>
                <a:spcPts val="600"/>
              </a:spcAft>
              <a:buNone/>
            </a:pPr>
            <a:r>
              <a:rPr lang="en-GB" sz="2400" b="1" dirty="0">
                <a:solidFill>
                  <a:schemeClr val="tx1"/>
                </a:solidFill>
                <a:latin typeface="Verdana" panose="020B0604030504040204" pitchFamily="34" charset="0"/>
                <a:ea typeface="Verdana" panose="020B0604030504040204" pitchFamily="34" charset="0"/>
              </a:rPr>
              <a:t>Professions:  </a:t>
            </a:r>
            <a:r>
              <a:rPr lang="en-GB" sz="2400" dirty="0">
                <a:solidFill>
                  <a:schemeClr val="tx1"/>
                </a:solidFill>
                <a:latin typeface="Verdana" panose="020B0604030504040204" pitchFamily="34" charset="0"/>
                <a:ea typeface="Verdana" panose="020B0604030504040204" pitchFamily="34" charset="0"/>
              </a:rPr>
              <a:t>nurses, midwives, OT, doctors, librarian, managers, physician associate, technical demonstrator, university lecturers, practice educators</a:t>
            </a:r>
          </a:p>
          <a:p>
            <a:pPr marL="0" indent="0">
              <a:lnSpc>
                <a:spcPct val="124000"/>
              </a:lnSpc>
              <a:spcBef>
                <a:spcPts val="0"/>
              </a:spcBef>
              <a:spcAft>
                <a:spcPts val="600"/>
              </a:spcAft>
              <a:buNone/>
            </a:pPr>
            <a:r>
              <a:rPr lang="en-GB" sz="2400" b="1" dirty="0">
                <a:solidFill>
                  <a:schemeClr val="tx1"/>
                </a:solidFill>
                <a:latin typeface="Verdana" panose="020B0604030504040204" pitchFamily="34" charset="0"/>
                <a:ea typeface="Verdana" panose="020B0604030504040204" pitchFamily="34" charset="0"/>
              </a:rPr>
              <a:t>Workplaces: </a:t>
            </a:r>
            <a:r>
              <a:rPr lang="en-GB" sz="2400" dirty="0">
                <a:solidFill>
                  <a:schemeClr val="tx1"/>
                </a:solidFill>
                <a:latin typeface="Verdana" panose="020B0604030504040204" pitchFamily="34" charset="0"/>
                <a:ea typeface="Verdana" panose="020B0604030504040204" pitchFamily="34" charset="0"/>
              </a:rPr>
              <a:t>Practice and Universities</a:t>
            </a:r>
          </a:p>
          <a:p>
            <a:pPr marL="0" indent="0">
              <a:lnSpc>
                <a:spcPct val="124000"/>
              </a:lnSpc>
              <a:spcBef>
                <a:spcPts val="0"/>
              </a:spcBef>
              <a:spcAft>
                <a:spcPts val="600"/>
              </a:spcAft>
              <a:buNone/>
            </a:pPr>
            <a:r>
              <a:rPr lang="en-GB" sz="2400" b="1" dirty="0">
                <a:solidFill>
                  <a:schemeClr val="tx1"/>
                </a:solidFill>
                <a:latin typeface="Verdana" panose="020B0604030504040204" pitchFamily="34" charset="0"/>
                <a:ea typeface="Verdana" panose="020B0604030504040204" pitchFamily="34" charset="0"/>
              </a:rPr>
              <a:t>Seniority: </a:t>
            </a:r>
            <a:r>
              <a:rPr lang="en-GB" sz="2400" dirty="0">
                <a:solidFill>
                  <a:schemeClr val="tx1"/>
                </a:solidFill>
                <a:latin typeface="Verdana" panose="020B0604030504040204" pitchFamily="34" charset="0"/>
                <a:ea typeface="Verdana" panose="020B0604030504040204" pitchFamily="34" charset="0"/>
              </a:rPr>
              <a:t>From masters students to senior managers</a:t>
            </a:r>
          </a:p>
        </p:txBody>
      </p:sp>
    </p:spTree>
    <p:extLst>
      <p:ext uri="{BB962C8B-B14F-4D97-AF65-F5344CB8AC3E}">
        <p14:creationId xmlns:p14="http://schemas.microsoft.com/office/powerpoint/2010/main" val="418334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2161309" y="704076"/>
            <a:ext cx="7869382" cy="744710"/>
          </a:xfrm>
        </p:spPr>
        <p:txBody>
          <a:bodyPr>
            <a:noAutofit/>
          </a:bodyPr>
          <a:lstStyle/>
          <a:p>
            <a:pPr algn="ctr">
              <a:lnSpc>
                <a:spcPct val="120000"/>
              </a:lnSpc>
              <a:spcBef>
                <a:spcPts val="0"/>
              </a:spcBef>
            </a:pPr>
            <a:r>
              <a:rPr lang="en-US" sz="3200" b="1" dirty="0">
                <a:solidFill>
                  <a:schemeClr val="tx1"/>
                </a:solidFill>
                <a:latin typeface="Verdana" charset="0"/>
                <a:ea typeface="Verdana" charset="0"/>
                <a:cs typeface="Verdana" charset="0"/>
              </a:rPr>
              <a:t>Evaluation - Action Research</a:t>
            </a:r>
          </a:p>
        </p:txBody>
      </p:sp>
      <p:sp>
        <p:nvSpPr>
          <p:cNvPr id="6" name="Title 1"/>
          <p:cNvSpPr>
            <a:spLocks noGrp="1"/>
          </p:cNvSpPr>
          <p:nvPr>
            <p:ph type="ctrTitle"/>
          </p:nvPr>
        </p:nvSpPr>
        <p:spPr>
          <a:xfrm>
            <a:off x="1186961" y="6260123"/>
            <a:ext cx="10808815" cy="455428"/>
          </a:xfrm>
        </p:spPr>
        <p:txBody>
          <a:bodyPr>
            <a:normAutofit/>
          </a:bodyPr>
          <a:lstStyle/>
          <a:p>
            <a:pPr algn="ctr">
              <a:lnSpc>
                <a:spcPct val="115000"/>
              </a:lnSpc>
            </a:pPr>
            <a:r>
              <a:rPr lang="en-GB" sz="1800" dirty="0">
                <a:solidFill>
                  <a:srgbClr val="98569E"/>
                </a:solidFill>
                <a:latin typeface="Verdana" charset="0"/>
                <a:ea typeface="Verdana" charset="0"/>
                <a:cs typeface="Verdana" charset="0"/>
              </a:rPr>
              <a:t>Collaborative practice through learning together to work together 		</a:t>
            </a:r>
            <a:r>
              <a:rPr lang="en-GB" sz="1200" dirty="0">
                <a:solidFill>
                  <a:srgbClr val="EB6109"/>
                </a:solidFill>
                <a:latin typeface="Verdana" charset="0"/>
                <a:ea typeface="Verdana" charset="0"/>
                <a:cs typeface="Verdana" charset="0"/>
              </a:rPr>
              <a:t>© CAIPE 2017</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73" y="4155725"/>
            <a:ext cx="1163253" cy="1163253"/>
          </a:xfrm>
          <a:prstGeom prst="rect">
            <a:avLst/>
          </a:prstGeom>
        </p:spPr>
      </p:pic>
      <p:sp>
        <p:nvSpPr>
          <p:cNvPr id="5" name="TextBox 4">
            <a:extLst>
              <a:ext uri="{FF2B5EF4-FFF2-40B4-BE49-F238E27FC236}">
                <a16:creationId xmlns:a16="http://schemas.microsoft.com/office/drawing/2014/main" id="{63B3B949-663E-4E20-865D-7000B504F817}"/>
              </a:ext>
            </a:extLst>
          </p:cNvPr>
          <p:cNvSpPr txBox="1"/>
          <p:nvPr/>
        </p:nvSpPr>
        <p:spPr>
          <a:xfrm>
            <a:off x="2458192" y="1650675"/>
            <a:ext cx="8657112" cy="3356496"/>
          </a:xfrm>
          <a:prstGeom prst="rect">
            <a:avLst/>
          </a:prstGeom>
          <a:noFill/>
        </p:spPr>
        <p:txBody>
          <a:bodyPr wrap="square" rtlCol="0">
            <a:spAutoFit/>
          </a:bodyPr>
          <a:lstStyle/>
          <a:p>
            <a:pPr>
              <a:lnSpc>
                <a:spcPct val="115000"/>
              </a:lnSpc>
              <a:spcAft>
                <a:spcPts val="1000"/>
              </a:spcAft>
            </a:pPr>
            <a:r>
              <a:rPr lang="en-GB" sz="2400" dirty="0">
                <a:effectLst/>
                <a:latin typeface="Verdana" panose="020B0604030504040204" pitchFamily="34" charset="0"/>
                <a:ea typeface="Verdana" panose="020B0604030504040204" pitchFamily="34" charset="0"/>
                <a:cs typeface="Times New Roman" panose="02020603050405020304" pitchFamily="18" charset="0"/>
              </a:rPr>
              <a:t>Data collected: Pre- and post-workshop participant self assessment; post workshop feedback; observer feedback; facilitator reflections; examples of workshop notes and activities</a:t>
            </a:r>
          </a:p>
          <a:p>
            <a:pPr>
              <a:lnSpc>
                <a:spcPct val="115000"/>
              </a:lnSpc>
              <a:spcAft>
                <a:spcPts val="1000"/>
              </a:spcAft>
            </a:pPr>
            <a:r>
              <a:rPr lang="en-GB" sz="2400" dirty="0">
                <a:latin typeface="Verdana" panose="020B0604030504040204" pitchFamily="34" charset="0"/>
                <a:ea typeface="Verdana" panose="020B0604030504040204" pitchFamily="34" charset="0"/>
                <a:cs typeface="Times New Roman" panose="02020603050405020304" pitchFamily="18" charset="0"/>
              </a:rPr>
              <a:t>Free text analysed thematically</a:t>
            </a:r>
          </a:p>
          <a:p>
            <a:pPr>
              <a:lnSpc>
                <a:spcPct val="115000"/>
              </a:lnSpc>
              <a:spcAft>
                <a:spcPts val="600"/>
              </a:spcAft>
            </a:pPr>
            <a:r>
              <a:rPr lang="en-GB" sz="2400" dirty="0">
                <a:effectLst/>
                <a:latin typeface="Verdana" panose="020B0604030504040204" pitchFamily="34" charset="0"/>
                <a:ea typeface="Verdana" panose="020B0604030504040204" pitchFamily="34" charset="0"/>
                <a:cs typeface="Times New Roman" panose="02020603050405020304" pitchFamily="18" charset="0"/>
              </a:rPr>
              <a:t>Improvements made between workshops</a:t>
            </a:r>
          </a:p>
          <a:p>
            <a:pPr>
              <a:lnSpc>
                <a:spcPct val="115000"/>
              </a:lnSpc>
              <a:spcAft>
                <a:spcPts val="600"/>
              </a:spcAft>
            </a:pPr>
            <a:r>
              <a:rPr lang="en-GB" sz="2400" dirty="0">
                <a:latin typeface="Verdana" panose="020B0604030504040204" pitchFamily="34" charset="0"/>
                <a:ea typeface="Verdana" panose="020B0604030504040204" pitchFamily="34" charset="0"/>
                <a:cs typeface="Times New Roman" panose="02020603050405020304" pitchFamily="18" charset="0"/>
              </a:rPr>
              <a:t>R</a:t>
            </a:r>
            <a:r>
              <a:rPr lang="en-GB" sz="2400" dirty="0">
                <a:effectLst/>
                <a:latin typeface="Verdana" panose="020B0604030504040204" pitchFamily="34" charset="0"/>
                <a:ea typeface="Verdana" panose="020B0604030504040204" pitchFamily="34" charset="0"/>
                <a:cs typeface="Times New Roman" panose="02020603050405020304" pitchFamily="18" charset="0"/>
              </a:rPr>
              <a:t>ecommendations for larger scale deliver</a:t>
            </a:r>
            <a:r>
              <a:rPr lang="en-GB" sz="2400" dirty="0">
                <a:latin typeface="Verdana" panose="020B0604030504040204" pitchFamily="34" charset="0"/>
                <a:ea typeface="Verdana" panose="020B0604030504040204" pitchFamily="34" charset="0"/>
                <a:cs typeface="Times New Roman" panose="02020603050405020304" pitchFamily="18" charset="0"/>
              </a:rPr>
              <a:t>y</a:t>
            </a:r>
            <a:endParaRPr lang="en-GB" sz="2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1653670"/>
      </p:ext>
    </p:extLst>
  </p:cSld>
  <p:clrMapOvr>
    <a:masterClrMapping/>
  </p:clrMapOvr>
</p:sld>
</file>

<file path=ppt/theme/theme1.xml><?xml version="1.0" encoding="utf-8"?>
<a:theme xmlns:a="http://schemas.openxmlformats.org/drawingml/2006/main" name="Wisp">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1522</TotalTime>
  <Words>1149</Words>
  <Application>Microsoft Office PowerPoint</Application>
  <PresentationFormat>Widescreen</PresentationFormat>
  <Paragraphs>147</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Century Gothic</vt:lpstr>
      <vt:lpstr>Frutiger W01</vt:lpstr>
      <vt:lpstr>Leelawadee UI</vt:lpstr>
      <vt:lpstr>Verdana</vt:lpstr>
      <vt:lpstr>Wingdings</vt:lpstr>
      <vt:lpstr>Wingdings 3</vt:lpstr>
      <vt:lpstr>Wisp</vt:lpstr>
      <vt:lpstr>Collaborative practice through learning together to work together   © CAIPE 2017</vt:lpstr>
      <vt:lpstr>PowerPoint Presentation</vt:lpstr>
      <vt:lpstr>Collaborative practice through learning together to work together   © CAIPE 2017</vt:lpstr>
      <vt:lpstr>Collaborative practice through learning together to work together   © CAIPE 2017</vt:lpstr>
      <vt:lpstr>Collaborative practice through learning together to work together   © CAIPE 2017</vt:lpstr>
      <vt:lpstr>PowerPoint Presentation</vt:lpstr>
      <vt:lpstr>IPE planning flowchart</vt:lpstr>
      <vt:lpstr>Workshop participants</vt:lpstr>
      <vt:lpstr>Collaborative practice through learning together to work together   © CAIPE 2017</vt:lpstr>
      <vt:lpstr>Results - Flavour of post workshop data </vt:lpstr>
      <vt:lpstr>Quotes </vt:lpstr>
      <vt:lpstr>Conclusions &amp; recommendations</vt:lpstr>
      <vt:lpstr>Collaborative practice through learning together to work together   © CAIPE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IPE in Practice: New Challenges and New Opportunities</dc:title>
  <dc:creator>user</dc:creator>
  <cp:lastModifiedBy>Jenny Ford</cp:lastModifiedBy>
  <cp:revision>150</cp:revision>
  <dcterms:created xsi:type="dcterms:W3CDTF">2016-03-22T16:51:46Z</dcterms:created>
  <dcterms:modified xsi:type="dcterms:W3CDTF">2020-12-07T17:07:38Z</dcterms:modified>
</cp:coreProperties>
</file>