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71" r:id="rId4"/>
    <p:sldId id="269" r:id="rId5"/>
    <p:sldId id="264" r:id="rId6"/>
    <p:sldId id="265" r:id="rId7"/>
    <p:sldId id="27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045BFA-D447-4743-88EA-419A2D4CC6DE}" type="datetimeFigureOut">
              <a:rPr lang="en-GB" smtClean="0"/>
              <a:t>23/11/2020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7EE4EC-58AF-4F8E-90C3-A91B79C25F9E}" type="slidenum">
              <a:rPr lang="en-GB" smtClean="0"/>
              <a:t>‹#›</a:t>
            </a:fld>
            <a:endParaRPr lang="en-GB"/>
          </a:p>
        </p:txBody>
      </p:sp>
    </p:spTree>
    <p:extLst>
      <p:ext uri="{BB962C8B-B14F-4D97-AF65-F5344CB8AC3E}">
        <p14:creationId xmlns:p14="http://schemas.microsoft.com/office/powerpoint/2010/main" val="2809227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7EE4EC-58AF-4F8E-90C3-A91B79C25F9E}" type="slidenum">
              <a:rPr lang="en-GB" smtClean="0"/>
              <a:t>1</a:t>
            </a:fld>
            <a:endParaRPr lang="en-GB"/>
          </a:p>
        </p:txBody>
      </p:sp>
    </p:spTree>
    <p:extLst>
      <p:ext uri="{BB962C8B-B14F-4D97-AF65-F5344CB8AC3E}">
        <p14:creationId xmlns:p14="http://schemas.microsoft.com/office/powerpoint/2010/main" val="1039829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7EE4EC-58AF-4F8E-90C3-A91B79C25F9E}" type="slidenum">
              <a:rPr lang="en-GB" smtClean="0"/>
              <a:t>3</a:t>
            </a:fld>
            <a:endParaRPr lang="en-GB"/>
          </a:p>
        </p:txBody>
      </p:sp>
    </p:spTree>
    <p:extLst>
      <p:ext uri="{BB962C8B-B14F-4D97-AF65-F5344CB8AC3E}">
        <p14:creationId xmlns:p14="http://schemas.microsoft.com/office/powerpoint/2010/main" val="2464600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7EE4EC-58AF-4F8E-90C3-A91B79C25F9E}" type="slidenum">
              <a:rPr lang="en-GB" smtClean="0"/>
              <a:t>5</a:t>
            </a:fld>
            <a:endParaRPr lang="en-GB"/>
          </a:p>
        </p:txBody>
      </p:sp>
    </p:spTree>
    <p:extLst>
      <p:ext uri="{BB962C8B-B14F-4D97-AF65-F5344CB8AC3E}">
        <p14:creationId xmlns:p14="http://schemas.microsoft.com/office/powerpoint/2010/main" val="2570467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C83278-B52B-4E16-8806-EFBFE2CCFC0F}" type="datetimeFigureOut">
              <a:rPr lang="en-GB" smtClean="0"/>
              <a:t>23/11/2020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F37F2E-97E8-4845-83B8-CA3E04FFD024}"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816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C83278-B52B-4E16-8806-EFBFE2CCFC0F}" type="datetimeFigureOut">
              <a:rPr lang="en-GB" smtClean="0"/>
              <a:t>23/11/2020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F37F2E-97E8-4845-83B8-CA3E04FFD024}" type="slidenum">
              <a:rPr lang="en-GB" smtClean="0"/>
              <a:t>‹#›</a:t>
            </a:fld>
            <a:endParaRPr lang="en-GB"/>
          </a:p>
        </p:txBody>
      </p:sp>
    </p:spTree>
    <p:extLst>
      <p:ext uri="{BB962C8B-B14F-4D97-AF65-F5344CB8AC3E}">
        <p14:creationId xmlns:p14="http://schemas.microsoft.com/office/powerpoint/2010/main" val="3582458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C83278-B52B-4E16-8806-EFBFE2CCFC0F}" type="datetimeFigureOut">
              <a:rPr lang="en-GB" smtClean="0"/>
              <a:t>23/11/2020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F37F2E-97E8-4845-83B8-CA3E04FFD024}" type="slidenum">
              <a:rPr lang="en-GB" smtClean="0"/>
              <a:t>‹#›</a:t>
            </a:fld>
            <a:endParaRPr lang="en-GB"/>
          </a:p>
        </p:txBody>
      </p:sp>
    </p:spTree>
    <p:extLst>
      <p:ext uri="{BB962C8B-B14F-4D97-AF65-F5344CB8AC3E}">
        <p14:creationId xmlns:p14="http://schemas.microsoft.com/office/powerpoint/2010/main" val="3017478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C83278-B52B-4E16-8806-EFBFE2CCFC0F}" type="datetimeFigureOut">
              <a:rPr lang="en-GB" smtClean="0"/>
              <a:t>23/11/2020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F37F2E-97E8-4845-83B8-CA3E04FFD024}" type="slidenum">
              <a:rPr lang="en-GB" smtClean="0"/>
              <a:t>‹#›</a:t>
            </a:fld>
            <a:endParaRPr lang="en-GB"/>
          </a:p>
        </p:txBody>
      </p:sp>
    </p:spTree>
    <p:extLst>
      <p:ext uri="{BB962C8B-B14F-4D97-AF65-F5344CB8AC3E}">
        <p14:creationId xmlns:p14="http://schemas.microsoft.com/office/powerpoint/2010/main" val="1868558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C83278-B52B-4E16-8806-EFBFE2CCFC0F}" type="datetimeFigureOut">
              <a:rPr lang="en-GB" smtClean="0"/>
              <a:t>23/11/2020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F37F2E-97E8-4845-83B8-CA3E04FFD024}"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410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C83278-B52B-4E16-8806-EFBFE2CCFC0F}" type="datetimeFigureOut">
              <a:rPr lang="en-GB" smtClean="0"/>
              <a:t>23/11/2020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F37F2E-97E8-4845-83B8-CA3E04FFD024}" type="slidenum">
              <a:rPr lang="en-GB" smtClean="0"/>
              <a:t>‹#›</a:t>
            </a:fld>
            <a:endParaRPr lang="en-GB"/>
          </a:p>
        </p:txBody>
      </p:sp>
    </p:spTree>
    <p:extLst>
      <p:ext uri="{BB962C8B-B14F-4D97-AF65-F5344CB8AC3E}">
        <p14:creationId xmlns:p14="http://schemas.microsoft.com/office/powerpoint/2010/main" val="3415903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C83278-B52B-4E16-8806-EFBFE2CCFC0F}" type="datetimeFigureOut">
              <a:rPr lang="en-GB" smtClean="0"/>
              <a:t>23/11/2020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F37F2E-97E8-4845-83B8-CA3E04FFD024}" type="slidenum">
              <a:rPr lang="en-GB" smtClean="0"/>
              <a:t>‹#›</a:t>
            </a:fld>
            <a:endParaRPr lang="en-GB"/>
          </a:p>
        </p:txBody>
      </p:sp>
    </p:spTree>
    <p:extLst>
      <p:ext uri="{BB962C8B-B14F-4D97-AF65-F5344CB8AC3E}">
        <p14:creationId xmlns:p14="http://schemas.microsoft.com/office/powerpoint/2010/main" val="837317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C83278-B52B-4E16-8806-EFBFE2CCFC0F}" type="datetimeFigureOut">
              <a:rPr lang="en-GB" smtClean="0"/>
              <a:t>23/11/2020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F37F2E-97E8-4845-83B8-CA3E04FFD024}" type="slidenum">
              <a:rPr lang="en-GB" smtClean="0"/>
              <a:t>‹#›</a:t>
            </a:fld>
            <a:endParaRPr lang="en-GB"/>
          </a:p>
        </p:txBody>
      </p:sp>
    </p:spTree>
    <p:extLst>
      <p:ext uri="{BB962C8B-B14F-4D97-AF65-F5344CB8AC3E}">
        <p14:creationId xmlns:p14="http://schemas.microsoft.com/office/powerpoint/2010/main" val="2085516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6C83278-B52B-4E16-8806-EFBFE2CCFC0F}" type="datetimeFigureOut">
              <a:rPr lang="en-GB" smtClean="0"/>
              <a:t>23/11/2020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D2F37F2E-97E8-4845-83B8-CA3E04FFD024}" type="slidenum">
              <a:rPr lang="en-GB" smtClean="0"/>
              <a:t>‹#›</a:t>
            </a:fld>
            <a:endParaRPr lang="en-GB"/>
          </a:p>
        </p:txBody>
      </p:sp>
    </p:spTree>
    <p:extLst>
      <p:ext uri="{BB962C8B-B14F-4D97-AF65-F5344CB8AC3E}">
        <p14:creationId xmlns:p14="http://schemas.microsoft.com/office/powerpoint/2010/main" val="3866380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6C83278-B52B-4E16-8806-EFBFE2CCFC0F}" type="datetimeFigureOut">
              <a:rPr lang="en-GB" smtClean="0"/>
              <a:t>23/11/2020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2F37F2E-97E8-4845-83B8-CA3E04FFD024}" type="slidenum">
              <a:rPr lang="en-GB" smtClean="0"/>
              <a:t>‹#›</a:t>
            </a:fld>
            <a:endParaRPr lang="en-GB"/>
          </a:p>
        </p:txBody>
      </p:sp>
    </p:spTree>
    <p:extLst>
      <p:ext uri="{BB962C8B-B14F-4D97-AF65-F5344CB8AC3E}">
        <p14:creationId xmlns:p14="http://schemas.microsoft.com/office/powerpoint/2010/main" val="2325113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C83278-B52B-4E16-8806-EFBFE2CCFC0F}" type="datetimeFigureOut">
              <a:rPr lang="en-GB" smtClean="0"/>
              <a:t>23/11/2020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F37F2E-97E8-4845-83B8-CA3E04FFD024}" type="slidenum">
              <a:rPr lang="en-GB" smtClean="0"/>
              <a:t>‹#›</a:t>
            </a:fld>
            <a:endParaRPr lang="en-GB"/>
          </a:p>
        </p:txBody>
      </p:sp>
    </p:spTree>
    <p:extLst>
      <p:ext uri="{BB962C8B-B14F-4D97-AF65-F5344CB8AC3E}">
        <p14:creationId xmlns:p14="http://schemas.microsoft.com/office/powerpoint/2010/main" val="1590641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6C83278-B52B-4E16-8806-EFBFE2CCFC0F}" type="datetimeFigureOut">
              <a:rPr lang="en-GB" smtClean="0"/>
              <a:t>23/11/2020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2F37F2E-97E8-4845-83B8-CA3E04FFD024}"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39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4AD78-64E7-4BAC-A279-C503CC989D5B}"/>
              </a:ext>
            </a:extLst>
          </p:cNvPr>
          <p:cNvSpPr>
            <a:spLocks noGrp="1"/>
          </p:cNvSpPr>
          <p:nvPr>
            <p:ph type="ctrTitle"/>
          </p:nvPr>
        </p:nvSpPr>
        <p:spPr>
          <a:xfrm>
            <a:off x="1022465" y="1122363"/>
            <a:ext cx="9645535" cy="1662401"/>
          </a:xfrm>
        </p:spPr>
        <p:txBody>
          <a:bodyPr>
            <a:normAutofit/>
          </a:bodyPr>
          <a:lstStyle/>
          <a:p>
            <a:r>
              <a:rPr lang="en-GB" sz="3200" b="1" dirty="0">
                <a:latin typeface="Cambria" panose="02040503050406030204" pitchFamily="18" charset="0"/>
                <a:ea typeface="Cambria" panose="02040503050406030204" pitchFamily="18" charset="0"/>
              </a:rPr>
              <a:t>The COVID-19 pandemic in Sri Lanka: Multi-sectoral Healthcare and Other Workers on the Front Line – Risk and Challengers</a:t>
            </a:r>
          </a:p>
        </p:txBody>
      </p:sp>
      <p:sp>
        <p:nvSpPr>
          <p:cNvPr id="3" name="Subtitle 2">
            <a:extLst>
              <a:ext uri="{FF2B5EF4-FFF2-40B4-BE49-F238E27FC236}">
                <a16:creationId xmlns:a16="http://schemas.microsoft.com/office/drawing/2014/main" id="{679C8A9B-6C37-4F2A-9BAA-74B5A31BEC7A}"/>
              </a:ext>
            </a:extLst>
          </p:cNvPr>
          <p:cNvSpPr>
            <a:spLocks noGrp="1"/>
          </p:cNvSpPr>
          <p:nvPr>
            <p:ph type="subTitle" idx="1"/>
          </p:nvPr>
        </p:nvSpPr>
        <p:spPr>
          <a:xfrm>
            <a:off x="110837" y="4572001"/>
            <a:ext cx="9144000" cy="1163636"/>
          </a:xfrm>
        </p:spPr>
        <p:txBody>
          <a:bodyPr>
            <a:normAutofit fontScale="70000" lnSpcReduction="20000"/>
          </a:bodyPr>
          <a:lstStyle/>
          <a:p>
            <a:pPr>
              <a:lnSpc>
                <a:spcPct val="150000"/>
              </a:lnSpc>
              <a:spcAft>
                <a:spcPts val="800"/>
              </a:spcAft>
            </a:pPr>
            <a:r>
              <a:rPr lang="en-US" i="1" dirty="0" err="1">
                <a:effectLst/>
                <a:latin typeface="Cambria" panose="02040503050406030204" pitchFamily="18" charset="0"/>
                <a:ea typeface="Cambria" panose="02040503050406030204" pitchFamily="18" charset="0"/>
                <a:cs typeface="Iskoola Pota" panose="020B0502040204020203" pitchFamily="34" charset="0"/>
              </a:rPr>
              <a:t>Chulani</a:t>
            </a:r>
            <a:r>
              <a:rPr lang="en-US" i="1" dirty="0">
                <a:effectLst/>
                <a:latin typeface="Cambria" panose="02040503050406030204" pitchFamily="18" charset="0"/>
                <a:ea typeface="Cambria" panose="02040503050406030204" pitchFamily="18" charset="0"/>
                <a:cs typeface="Iskoola Pota" panose="020B0502040204020203" pitchFamily="34" charset="0"/>
              </a:rPr>
              <a:t> </a:t>
            </a:r>
            <a:r>
              <a:rPr lang="en-US" i="1" dirty="0" err="1">
                <a:effectLst/>
                <a:latin typeface="Cambria" panose="02040503050406030204" pitchFamily="18" charset="0"/>
                <a:ea typeface="Cambria" panose="02040503050406030204" pitchFamily="18" charset="0"/>
                <a:cs typeface="Iskoola Pota" panose="020B0502040204020203" pitchFamily="34" charset="0"/>
              </a:rPr>
              <a:t>Herath</a:t>
            </a:r>
            <a:r>
              <a:rPr lang="en-US" i="1" dirty="0">
                <a:effectLst/>
                <a:latin typeface="Cambria" panose="02040503050406030204" pitchFamily="18" charset="0"/>
                <a:ea typeface="Cambria" panose="02040503050406030204" pitchFamily="18" charset="0"/>
                <a:cs typeface="Iskoola Pota" panose="020B0502040204020203" pitchFamily="34" charset="0"/>
              </a:rPr>
              <a:t> (PhD), Department of Psychology &amp; Counselling, </a:t>
            </a:r>
          </a:p>
          <a:p>
            <a:pPr>
              <a:lnSpc>
                <a:spcPct val="150000"/>
              </a:lnSpc>
              <a:spcAft>
                <a:spcPts val="800"/>
              </a:spcAft>
            </a:pPr>
            <a:r>
              <a:rPr lang="en-US" i="1" dirty="0">
                <a:effectLst/>
                <a:latin typeface="Cambria" panose="02040503050406030204" pitchFamily="18" charset="0"/>
                <a:ea typeface="Cambria" panose="02040503050406030204" pitchFamily="18" charset="0"/>
                <a:cs typeface="Iskoola Pota" panose="020B0502040204020203" pitchFamily="34" charset="0"/>
              </a:rPr>
              <a:t>Faculty of Health Sciences, The Open University of Sri Lanka</a:t>
            </a:r>
            <a:endParaRPr lang="en-GB" dirty="0">
              <a:effectLst/>
              <a:latin typeface="Cambria" panose="02040503050406030204" pitchFamily="18" charset="0"/>
              <a:ea typeface="Cambria" panose="02040503050406030204" pitchFamily="18" charset="0"/>
              <a:cs typeface="Iskoola Pota" panose="020B0502040204020203" pitchFamily="34" charset="0"/>
            </a:endParaRPr>
          </a:p>
          <a:p>
            <a:endParaRPr lang="en-GB" dirty="0"/>
          </a:p>
        </p:txBody>
      </p:sp>
      <p:pic>
        <p:nvPicPr>
          <p:cNvPr id="5" name="Picture 4">
            <a:extLst>
              <a:ext uri="{FF2B5EF4-FFF2-40B4-BE49-F238E27FC236}">
                <a16:creationId xmlns:a16="http://schemas.microsoft.com/office/drawing/2014/main" id="{1B450187-4B2C-42E5-A9E4-80A2E1BEFF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0669" y="3950757"/>
            <a:ext cx="3610494" cy="2765925"/>
          </a:xfrm>
          <a:prstGeom prst="rect">
            <a:avLst/>
          </a:prstGeom>
        </p:spPr>
      </p:pic>
      <p:pic>
        <p:nvPicPr>
          <p:cNvPr id="11" name="Audio 10">
            <a:hlinkClick r:id="" action="ppaction://media"/>
            <a:extLst>
              <a:ext uri="{FF2B5EF4-FFF2-40B4-BE49-F238E27FC236}">
                <a16:creationId xmlns:a16="http://schemas.microsoft.com/office/drawing/2014/main" id="{EC2268AE-0EEF-49E0-A153-F0A62DEFB18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30708492"/>
      </p:ext>
    </p:extLst>
  </p:cSld>
  <p:clrMapOvr>
    <a:masterClrMapping/>
  </p:clrMapOvr>
  <mc:AlternateContent xmlns:mc="http://schemas.openxmlformats.org/markup-compatibility/2006" xmlns:p14="http://schemas.microsoft.com/office/powerpoint/2010/main">
    <mc:Choice Requires="p14">
      <p:transition spd="slow" p14:dur="2000" advTm="19024"/>
    </mc:Choice>
    <mc:Fallback xmlns="">
      <p:transition spd="slow" advTm="190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13E04-E0E3-422E-A936-D539FFEDC9A4}"/>
              </a:ext>
            </a:extLst>
          </p:cNvPr>
          <p:cNvSpPr>
            <a:spLocks noGrp="1"/>
          </p:cNvSpPr>
          <p:nvPr>
            <p:ph type="title"/>
          </p:nvPr>
        </p:nvSpPr>
        <p:spPr>
          <a:xfrm>
            <a:off x="838200" y="365125"/>
            <a:ext cx="10515600" cy="640715"/>
          </a:xfrm>
        </p:spPr>
        <p:txBody>
          <a:bodyPr>
            <a:normAutofit/>
          </a:bodyPr>
          <a:lstStyle/>
          <a:p>
            <a:r>
              <a:rPr lang="en-GB" sz="36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Introduction</a:t>
            </a:r>
          </a:p>
        </p:txBody>
      </p:sp>
      <p:sp>
        <p:nvSpPr>
          <p:cNvPr id="3" name="Content Placeholder 2">
            <a:extLst>
              <a:ext uri="{FF2B5EF4-FFF2-40B4-BE49-F238E27FC236}">
                <a16:creationId xmlns:a16="http://schemas.microsoft.com/office/drawing/2014/main" id="{9A1C6D19-47E4-46D1-95D9-2011DF3A7F0B}"/>
              </a:ext>
            </a:extLst>
          </p:cNvPr>
          <p:cNvSpPr>
            <a:spLocks noGrp="1"/>
          </p:cNvSpPr>
          <p:nvPr>
            <p:ph idx="1"/>
          </p:nvPr>
        </p:nvSpPr>
        <p:spPr>
          <a:xfrm>
            <a:off x="282633" y="1155469"/>
            <a:ext cx="11671069" cy="5337405"/>
          </a:xfrm>
        </p:spPr>
        <p:txBody>
          <a:bodyPr>
            <a:normAutofit fontScale="92500" lnSpcReduction="10000"/>
          </a:bodyPr>
          <a:lstStyle/>
          <a:p>
            <a:pPr>
              <a:lnSpc>
                <a:spcPct val="150000"/>
              </a:lnSpc>
              <a:spcAft>
                <a:spcPts val="800"/>
              </a:spcAft>
            </a:pPr>
            <a:r>
              <a:rPr lang="en-GB" sz="2600" dirty="0">
                <a:effectLst/>
                <a:latin typeface="Cambria" panose="02040503050406030204" pitchFamily="18" charset="0"/>
                <a:ea typeface="Cambria" panose="02040503050406030204" pitchFamily="18" charset="0"/>
                <a:cs typeface="Iskoola Pota" panose="020B0502040204020203" pitchFamily="34" charset="0"/>
              </a:rPr>
              <a:t>Coronavirus (COVID-19) pandemic is spreading across the world and Sri Lanka is no exception.</a:t>
            </a:r>
          </a:p>
          <a:p>
            <a:pPr>
              <a:lnSpc>
                <a:spcPct val="150000"/>
              </a:lnSpc>
              <a:spcAft>
                <a:spcPts val="800"/>
              </a:spcAft>
            </a:pPr>
            <a:r>
              <a:rPr lang="en-US" sz="2600" dirty="0">
                <a:effectLst/>
                <a:latin typeface="Cambria" panose="02040503050406030204" pitchFamily="18" charset="0"/>
                <a:ea typeface="Cambria" panose="02040503050406030204" pitchFamily="18" charset="0"/>
                <a:cs typeface="Iskoola Pota" panose="020B0502040204020203" pitchFamily="34" charset="0"/>
              </a:rPr>
              <a:t>First COVID-19 patient in Sri Lanka was reported on 27 January 2020 and virus seemed active in Sri Lanka with the detection of second patient on 11 March 2020. </a:t>
            </a:r>
          </a:p>
          <a:p>
            <a:pPr>
              <a:lnSpc>
                <a:spcPct val="150000"/>
              </a:lnSpc>
              <a:spcAft>
                <a:spcPts val="800"/>
              </a:spcAft>
            </a:pPr>
            <a:r>
              <a:rPr lang="en-GB" sz="2600" dirty="0">
                <a:effectLst/>
                <a:latin typeface="Cambria" panose="02040503050406030204" pitchFamily="18" charset="0"/>
                <a:ea typeface="Cambria" panose="02040503050406030204" pitchFamily="18" charset="0"/>
                <a:cs typeface="Iskoola Pota" panose="020B0502040204020203" pitchFamily="34" charset="0"/>
              </a:rPr>
              <a:t>Among the healthcare workers also, the front-line workers involved directly in handling these patients are at greater risk than others. </a:t>
            </a:r>
            <a:endParaRPr lang="en-US" sz="2600" dirty="0">
              <a:latin typeface="Cambria" panose="02040503050406030204" pitchFamily="18" charset="0"/>
              <a:ea typeface="Cambria" panose="02040503050406030204" pitchFamily="18" charset="0"/>
              <a:cs typeface="Iskoola Pota" panose="020B0502040204020203" pitchFamily="34" charset="0"/>
            </a:endParaRPr>
          </a:p>
          <a:p>
            <a:pPr>
              <a:lnSpc>
                <a:spcPct val="150000"/>
              </a:lnSpc>
              <a:spcAft>
                <a:spcPts val="800"/>
              </a:spcAft>
            </a:pPr>
            <a:r>
              <a:rPr lang="en-US" sz="2600" dirty="0">
                <a:effectLst/>
                <a:latin typeface="Cambria" panose="02040503050406030204" pitchFamily="18" charset="0"/>
                <a:ea typeface="Cambria" panose="02040503050406030204" pitchFamily="18" charset="0"/>
                <a:cs typeface="Iskoola Pota" panose="020B0502040204020203" pitchFamily="34" charset="0"/>
              </a:rPr>
              <a:t>The objective of this paper is to describe risks and challengers facing by multi sectoral workers on the front line in Sri Lanka. </a:t>
            </a:r>
            <a:endParaRPr lang="en-GB" sz="2600" dirty="0">
              <a:effectLst/>
              <a:latin typeface="Cambria" panose="02040503050406030204" pitchFamily="18" charset="0"/>
              <a:ea typeface="Cambria" panose="02040503050406030204" pitchFamily="18" charset="0"/>
              <a:cs typeface="Iskoola Pota" panose="020B0502040204020203" pitchFamily="34" charset="0"/>
            </a:endParaRPr>
          </a:p>
          <a:p>
            <a:endParaRPr lang="en-GB" dirty="0"/>
          </a:p>
        </p:txBody>
      </p:sp>
      <p:pic>
        <p:nvPicPr>
          <p:cNvPr id="6" name="Audio 5">
            <a:hlinkClick r:id="" action="ppaction://media"/>
            <a:extLst>
              <a:ext uri="{FF2B5EF4-FFF2-40B4-BE49-F238E27FC236}">
                <a16:creationId xmlns:a16="http://schemas.microsoft.com/office/drawing/2014/main" id="{8539E818-60D6-4177-A8EB-8FAED0DFE55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212725624"/>
      </p:ext>
    </p:extLst>
  </p:cSld>
  <p:clrMapOvr>
    <a:masterClrMapping/>
  </p:clrMapOvr>
  <mc:AlternateContent xmlns:mc="http://schemas.openxmlformats.org/markup-compatibility/2006" xmlns:p14="http://schemas.microsoft.com/office/powerpoint/2010/main">
    <mc:Choice Requires="p14">
      <p:transition spd="slow" p14:dur="2000" advTm="46039"/>
    </mc:Choice>
    <mc:Fallback xmlns="">
      <p:transition spd="slow" advTm="460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CA507-25D9-4C9C-B0F3-D535AA27F2DC}"/>
              </a:ext>
            </a:extLst>
          </p:cNvPr>
          <p:cNvSpPr>
            <a:spLocks noGrp="1"/>
          </p:cNvSpPr>
          <p:nvPr>
            <p:ph type="title"/>
          </p:nvPr>
        </p:nvSpPr>
        <p:spPr>
          <a:xfrm>
            <a:off x="1097280" y="286603"/>
            <a:ext cx="10058400" cy="610863"/>
          </a:xfrm>
        </p:spPr>
        <p:txBody>
          <a:bodyPr/>
          <a:lstStyle/>
          <a:p>
            <a:r>
              <a:rPr kumimoji="0" lang="en-GB" sz="3200" b="1" i="0" u="none" strike="noStrike" kern="1200" cap="none" spc="-5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j-cs"/>
              </a:rPr>
              <a:t>COVID – 19 Sri Lanka Approach</a:t>
            </a:r>
            <a:endParaRPr lang="en-GB" dirty="0"/>
          </a:p>
        </p:txBody>
      </p:sp>
      <p:sp>
        <p:nvSpPr>
          <p:cNvPr id="3" name="Text Placeholder 2">
            <a:extLst>
              <a:ext uri="{FF2B5EF4-FFF2-40B4-BE49-F238E27FC236}">
                <a16:creationId xmlns:a16="http://schemas.microsoft.com/office/drawing/2014/main" id="{ED2050DE-5104-46EA-88D7-2F02A8D21EF2}"/>
              </a:ext>
            </a:extLst>
          </p:cNvPr>
          <p:cNvSpPr>
            <a:spLocks noGrp="1"/>
          </p:cNvSpPr>
          <p:nvPr>
            <p:ph type="body" idx="1"/>
          </p:nvPr>
        </p:nvSpPr>
        <p:spPr>
          <a:xfrm>
            <a:off x="906087" y="1012557"/>
            <a:ext cx="5128953" cy="736282"/>
          </a:xfrm>
        </p:spPr>
        <p:txBody>
          <a:bodyPr>
            <a:normAutofit fontScale="25000" lnSpcReduction="20000"/>
          </a:bodyPr>
          <a:lstStyle/>
          <a:p>
            <a:pPr>
              <a:lnSpc>
                <a:spcPct val="107000"/>
              </a:lnSpc>
              <a:spcAft>
                <a:spcPts val="800"/>
              </a:spcAft>
            </a:pPr>
            <a:endParaRPr lang="en-US" sz="1900" b="1" dirty="0">
              <a:effectLst/>
              <a:latin typeface="Cambria" panose="02040503050406030204" pitchFamily="18" charset="0"/>
              <a:ea typeface="Cambria" panose="02040503050406030204" pitchFamily="18" charset="0"/>
              <a:cs typeface="Iskoola Pota" panose="020B0502040204020203" pitchFamily="34" charset="0"/>
            </a:endParaRPr>
          </a:p>
          <a:p>
            <a:pPr>
              <a:lnSpc>
                <a:spcPct val="107000"/>
              </a:lnSpc>
              <a:spcAft>
                <a:spcPts val="800"/>
              </a:spcAft>
            </a:pPr>
            <a:r>
              <a:rPr lang="en-US" sz="6400" b="1" dirty="0">
                <a:solidFill>
                  <a:srgbClr val="FF0000"/>
                </a:solidFill>
                <a:effectLst/>
                <a:latin typeface="Cambria" panose="02040503050406030204" pitchFamily="18" charset="0"/>
                <a:ea typeface="Cambria" panose="02040503050406030204" pitchFamily="18" charset="0"/>
                <a:cs typeface="Iskoola Pota" panose="020B0502040204020203" pitchFamily="34" charset="0"/>
              </a:rPr>
              <a:t>Strategy in combatting COVID – 19 is focuses on four lines of operations</a:t>
            </a:r>
            <a:endParaRPr lang="en-GB" sz="6400" b="1" dirty="0">
              <a:solidFill>
                <a:srgbClr val="FF0000"/>
              </a:solidFill>
              <a:effectLst/>
              <a:latin typeface="Cambria" panose="02040503050406030204" pitchFamily="18" charset="0"/>
              <a:ea typeface="Cambria" panose="02040503050406030204" pitchFamily="18" charset="0"/>
              <a:cs typeface="Iskoola Pota" panose="020B0502040204020203" pitchFamily="34" charset="0"/>
            </a:endParaRPr>
          </a:p>
          <a:p>
            <a:endParaRPr lang="en-GB" dirty="0"/>
          </a:p>
        </p:txBody>
      </p:sp>
      <p:pic>
        <p:nvPicPr>
          <p:cNvPr id="7" name="Content Placeholder 6">
            <a:extLst>
              <a:ext uri="{FF2B5EF4-FFF2-40B4-BE49-F238E27FC236}">
                <a16:creationId xmlns:a16="http://schemas.microsoft.com/office/drawing/2014/main" id="{BE923967-16FD-4C1E-972A-31F6804F96D6}"/>
              </a:ext>
            </a:extLst>
          </p:cNvPr>
          <p:cNvPicPr>
            <a:picLocks noGrp="1" noChangeAspect="1"/>
          </p:cNvPicPr>
          <p:nvPr>
            <p:ph sz="half" idx="2"/>
          </p:nvPr>
        </p:nvPicPr>
        <p:blipFill>
          <a:blip r:embed="rId5"/>
          <a:stretch>
            <a:fillRect/>
          </a:stretch>
        </p:blipFill>
        <p:spPr>
          <a:xfrm>
            <a:off x="253938" y="1863930"/>
            <a:ext cx="5128953" cy="3981513"/>
          </a:xfrm>
          <a:prstGeom prst="rect">
            <a:avLst/>
          </a:prstGeom>
        </p:spPr>
      </p:pic>
      <p:sp>
        <p:nvSpPr>
          <p:cNvPr id="6" name="Content Placeholder 5">
            <a:extLst>
              <a:ext uri="{FF2B5EF4-FFF2-40B4-BE49-F238E27FC236}">
                <a16:creationId xmlns:a16="http://schemas.microsoft.com/office/drawing/2014/main" id="{22ACD303-0355-47ED-8819-C462882F0407}"/>
              </a:ext>
            </a:extLst>
          </p:cNvPr>
          <p:cNvSpPr>
            <a:spLocks noGrp="1"/>
          </p:cNvSpPr>
          <p:nvPr>
            <p:ph sz="quarter" idx="4"/>
          </p:nvPr>
        </p:nvSpPr>
        <p:spPr>
          <a:xfrm>
            <a:off x="6217919" y="1246909"/>
            <a:ext cx="5793972" cy="5020887"/>
          </a:xfrm>
        </p:spPr>
        <p:txBody>
          <a:bodyPr>
            <a:normAutofit fontScale="92500"/>
          </a:bodyPr>
          <a:lstStyle/>
          <a:p>
            <a:pPr>
              <a:lnSpc>
                <a:spcPct val="107000"/>
              </a:lnSpc>
              <a:spcAft>
                <a:spcPts val="800"/>
              </a:spcAft>
            </a:pPr>
            <a:r>
              <a:rPr lang="en-US" dirty="0">
                <a:effectLst/>
                <a:latin typeface="Cambria" panose="02040503050406030204" pitchFamily="18" charset="0"/>
                <a:ea typeface="Calibri" panose="020F0502020204030204" pitchFamily="34" charset="0"/>
                <a:cs typeface="Iskoola Pota" panose="020B0502040204020203" pitchFamily="34" charset="0"/>
              </a:rPr>
              <a:t>Presidential Task Force established to combat COVID – 19 in Sri Lanka. </a:t>
            </a:r>
          </a:p>
          <a:p>
            <a:pPr>
              <a:lnSpc>
                <a:spcPct val="107000"/>
              </a:lnSpc>
              <a:spcAft>
                <a:spcPts val="800"/>
              </a:spcAft>
            </a:pPr>
            <a:r>
              <a:rPr lang="en-US" dirty="0">
                <a:effectLst/>
                <a:latin typeface="Cambria" panose="02040503050406030204" pitchFamily="18" charset="0"/>
                <a:ea typeface="Calibri" panose="020F0502020204030204" pitchFamily="34" charset="0"/>
                <a:cs typeface="Iskoola Pota" panose="020B0502040204020203" pitchFamily="34" charset="0"/>
              </a:rPr>
              <a:t>The membership of the Task Force is 40 including Provincial Governors, several Secretaries to Ministries, Commanders of Tri-Forces, security chiefs including Acting Inspector General of Police, Chairmen of several Departments, Corporations and Authorities and District and Divisional Secretaries. </a:t>
            </a:r>
          </a:p>
          <a:p>
            <a:pPr>
              <a:lnSpc>
                <a:spcPct val="107000"/>
              </a:lnSpc>
              <a:spcAft>
                <a:spcPts val="800"/>
              </a:spcAft>
            </a:pPr>
            <a:r>
              <a:rPr lang="en-US" dirty="0">
                <a:effectLst/>
                <a:latin typeface="Cambria" panose="02040503050406030204" pitchFamily="18" charset="0"/>
                <a:ea typeface="Calibri" panose="020F0502020204030204" pitchFamily="34" charset="0"/>
                <a:cs typeface="Iskoola Pota" panose="020B0502040204020203" pitchFamily="34" charset="0"/>
              </a:rPr>
              <a:t>The Government Sri Lanka established the National Operation center for prevention of COVID -19 outbreak to forefront combined operations of combatting.</a:t>
            </a:r>
          </a:p>
          <a:p>
            <a:pPr>
              <a:lnSpc>
                <a:spcPct val="107000"/>
              </a:lnSpc>
              <a:spcAft>
                <a:spcPts val="800"/>
              </a:spcAft>
            </a:pPr>
            <a:r>
              <a:rPr lang="en-US" sz="2000" dirty="0">
                <a:effectLst/>
                <a:latin typeface="Cambria" panose="02040503050406030204" pitchFamily="18" charset="0"/>
                <a:ea typeface="Calibri" panose="020F0502020204030204" pitchFamily="34" charset="0"/>
                <a:cs typeface="Iskoola Pota" panose="020B0502040204020203" pitchFamily="34" charset="0"/>
              </a:rPr>
              <a:t>Intelligence service, health sector, defense forces, police were kept ready to act in any outbreak.</a:t>
            </a:r>
            <a:endParaRPr lang="en-GB" sz="1800" dirty="0">
              <a:effectLst/>
              <a:latin typeface="Calibri" panose="020F0502020204030204" pitchFamily="34" charset="0"/>
              <a:ea typeface="Calibri" panose="020F0502020204030204" pitchFamily="34" charset="0"/>
              <a:cs typeface="Iskoola Pota" panose="020B0502040204020203" pitchFamily="34" charset="0"/>
            </a:endParaRPr>
          </a:p>
          <a:p>
            <a:pPr>
              <a:lnSpc>
                <a:spcPct val="107000"/>
              </a:lnSpc>
              <a:spcAft>
                <a:spcPts val="800"/>
              </a:spcAft>
            </a:pPr>
            <a:endParaRPr lang="en-GB" dirty="0">
              <a:effectLst/>
              <a:latin typeface="Calibri" panose="020F0502020204030204" pitchFamily="34" charset="0"/>
              <a:ea typeface="Calibri" panose="020F0502020204030204" pitchFamily="34" charset="0"/>
              <a:cs typeface="Iskoola Pota" panose="020B0502040204020203" pitchFamily="34"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Iskoola Pota" panose="020B0502040204020203" pitchFamily="34" charset="0"/>
            </a:endParaRPr>
          </a:p>
          <a:p>
            <a:endParaRPr lang="en-GB" dirty="0"/>
          </a:p>
        </p:txBody>
      </p:sp>
      <p:pic>
        <p:nvPicPr>
          <p:cNvPr id="11" name="Audio 10">
            <a:hlinkClick r:id="" action="ppaction://media"/>
            <a:extLst>
              <a:ext uri="{FF2B5EF4-FFF2-40B4-BE49-F238E27FC236}">
                <a16:creationId xmlns:a16="http://schemas.microsoft.com/office/drawing/2014/main" id="{CB4C84C7-0850-40A2-B99E-76507681B8F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589567463"/>
      </p:ext>
    </p:extLst>
  </p:cSld>
  <p:clrMapOvr>
    <a:masterClrMapping/>
  </p:clrMapOvr>
  <mc:AlternateContent xmlns:mc="http://schemas.openxmlformats.org/markup-compatibility/2006" xmlns:p14="http://schemas.microsoft.com/office/powerpoint/2010/main">
    <mc:Choice Requires="p14">
      <p:transition spd="slow" p14:dur="2000" advTm="73564"/>
    </mc:Choice>
    <mc:Fallback xmlns="">
      <p:transition spd="slow" advTm="735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E8193-37D7-4E3D-AAB3-6568DADB7C6B}"/>
              </a:ext>
            </a:extLst>
          </p:cNvPr>
          <p:cNvSpPr>
            <a:spLocks noGrp="1"/>
          </p:cNvSpPr>
          <p:nvPr>
            <p:ph type="title"/>
          </p:nvPr>
        </p:nvSpPr>
        <p:spPr>
          <a:xfrm>
            <a:off x="540327" y="286603"/>
            <a:ext cx="10897986" cy="1450757"/>
          </a:xfrm>
        </p:spPr>
        <p:txBody>
          <a:bodyPr/>
          <a:lstStyle/>
          <a:p>
            <a:r>
              <a:rPr kumimoji="0" lang="en-GB"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Multi-sectoral Healthcare and Other Workers on the Front Line</a:t>
            </a:r>
            <a:endParaRPr lang="en-GB"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7001762-42C0-4385-B4B7-63775AC65D93}"/>
              </a:ext>
            </a:extLst>
          </p:cNvPr>
          <p:cNvSpPr>
            <a:spLocks noGrp="1"/>
          </p:cNvSpPr>
          <p:nvPr>
            <p:ph idx="1"/>
          </p:nvPr>
        </p:nvSpPr>
        <p:spPr>
          <a:xfrm>
            <a:off x="540327" y="1845733"/>
            <a:ext cx="11105804" cy="4388811"/>
          </a:xfrm>
        </p:spPr>
        <p:txBody>
          <a:bodyPr>
            <a:normAutofit/>
          </a:bodyPr>
          <a:lstStyle/>
          <a:p>
            <a:pPr>
              <a:lnSpc>
                <a:spcPct val="150000"/>
              </a:lnSpc>
            </a:pPr>
            <a:r>
              <a:rPr lang="en-GB" sz="2400" dirty="0">
                <a:latin typeface="Cambria" panose="02040503050406030204" pitchFamily="18" charset="0"/>
                <a:ea typeface="Cambria" panose="02040503050406030204" pitchFamily="18" charset="0"/>
              </a:rPr>
              <a:t>Approximately 6,000 health care workers engaged as direct workers, as contracted workers (contractors, subcontractors), or civil servants. </a:t>
            </a:r>
          </a:p>
          <a:p>
            <a:pPr>
              <a:lnSpc>
                <a:spcPct val="150000"/>
              </a:lnSpc>
            </a:pPr>
            <a:r>
              <a:rPr lang="en-GB" sz="2400" dirty="0">
                <a:latin typeface="Cambria" panose="02040503050406030204" pitchFamily="18" charset="0"/>
                <a:ea typeface="Cambria" panose="02040503050406030204" pitchFamily="18" charset="0"/>
              </a:rPr>
              <a:t>Health care workers may carry out a range of activities, </a:t>
            </a:r>
          </a:p>
          <a:p>
            <a:pPr>
              <a:lnSpc>
                <a:spcPct val="150000"/>
              </a:lnSpc>
            </a:pPr>
            <a:r>
              <a:rPr lang="en-GB" sz="2400" dirty="0">
                <a:solidFill>
                  <a:srgbClr val="00B0F0"/>
                </a:solidFill>
                <a:latin typeface="Cambria" panose="02040503050406030204" pitchFamily="18" charset="0"/>
                <a:ea typeface="Cambria" panose="02040503050406030204" pitchFamily="18" charset="0"/>
              </a:rPr>
              <a:t>For example, assessing, triaging and treating COVID-19 patients and workers; establishing public health reporting procedures of suspect and confirmed cases; providing or reinforcing accurate infection prevention and control and public health information, including for concerned workers.</a:t>
            </a:r>
          </a:p>
        </p:txBody>
      </p:sp>
      <p:pic>
        <p:nvPicPr>
          <p:cNvPr id="5" name="Audio 4">
            <a:hlinkClick r:id="" action="ppaction://media"/>
            <a:extLst>
              <a:ext uri="{FF2B5EF4-FFF2-40B4-BE49-F238E27FC236}">
                <a16:creationId xmlns:a16="http://schemas.microsoft.com/office/drawing/2014/main" id="{5E6A4452-3411-4DB8-B3CD-29493B66F3F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410157040"/>
      </p:ext>
    </p:extLst>
  </p:cSld>
  <p:clrMapOvr>
    <a:masterClrMapping/>
  </p:clrMapOvr>
  <mc:AlternateContent xmlns:mc="http://schemas.openxmlformats.org/markup-compatibility/2006" xmlns:p14="http://schemas.microsoft.com/office/powerpoint/2010/main">
    <mc:Choice Requires="p14">
      <p:transition spd="slow" p14:dur="2000" advTm="43830"/>
    </mc:Choice>
    <mc:Fallback xmlns="">
      <p:transition spd="slow" advTm="438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57F05-14B0-4E90-AB09-5B73C6032227}"/>
              </a:ext>
            </a:extLst>
          </p:cNvPr>
          <p:cNvSpPr>
            <a:spLocks noGrp="1"/>
          </p:cNvSpPr>
          <p:nvPr>
            <p:ph type="title"/>
          </p:nvPr>
        </p:nvSpPr>
        <p:spPr>
          <a:xfrm>
            <a:off x="1097280" y="286603"/>
            <a:ext cx="10058400" cy="1126561"/>
          </a:xfrm>
        </p:spPr>
        <p:txBody>
          <a:bodyPr>
            <a:normAutofit/>
          </a:bodyPr>
          <a:lstStyle/>
          <a:p>
            <a:pPr algn="ctr"/>
            <a:r>
              <a:rPr lang="en-GB" sz="32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Risks and challenges faced by the Healthcare workers in frontline</a:t>
            </a:r>
          </a:p>
        </p:txBody>
      </p:sp>
      <p:sp>
        <p:nvSpPr>
          <p:cNvPr id="3" name="Content Placeholder 2">
            <a:extLst>
              <a:ext uri="{FF2B5EF4-FFF2-40B4-BE49-F238E27FC236}">
                <a16:creationId xmlns:a16="http://schemas.microsoft.com/office/drawing/2014/main" id="{6D6995DB-3490-4BB7-B2BB-63741A066E0A}"/>
              </a:ext>
            </a:extLst>
          </p:cNvPr>
          <p:cNvSpPr>
            <a:spLocks noGrp="1"/>
          </p:cNvSpPr>
          <p:nvPr>
            <p:ph idx="1"/>
          </p:nvPr>
        </p:nvSpPr>
        <p:spPr>
          <a:xfrm>
            <a:off x="423949" y="1504604"/>
            <a:ext cx="11396749" cy="4838007"/>
          </a:xfrm>
        </p:spPr>
        <p:txBody>
          <a:bodyPr>
            <a:normAutofit fontScale="92500" lnSpcReduction="10000"/>
          </a:bodyPr>
          <a:lstStyle/>
          <a:p>
            <a:pPr>
              <a:lnSpc>
                <a:spcPct val="150000"/>
              </a:lnSpc>
            </a:pPr>
            <a:r>
              <a:rPr lang="en-GB" sz="2400" dirty="0">
                <a:latin typeface="Cambria" panose="02040503050406030204" pitchFamily="18" charset="0"/>
                <a:ea typeface="Cambria" panose="02040503050406030204" pitchFamily="18" charset="0"/>
              </a:rPr>
              <a:t>Clearly, those workers involved in healthcare are at the front line in terms of risk of infection and death.</a:t>
            </a:r>
          </a:p>
          <a:p>
            <a:pPr>
              <a:lnSpc>
                <a:spcPct val="150000"/>
              </a:lnSpc>
            </a:pPr>
            <a:r>
              <a:rPr lang="en-GB" sz="2400" dirty="0">
                <a:latin typeface="Cambria" panose="02040503050406030204" pitchFamily="18" charset="0"/>
                <a:ea typeface="Cambria" panose="02040503050406030204" pitchFamily="18" charset="0"/>
              </a:rPr>
              <a:t>A physically and mentally healthy and well-equipped healthcare workforce is vital to a country’s capability to manage COVID-19 cases effectively and lessons can be learnt from the SARS epidemic to introduce novel working arrangements to help protect healthcare workers from infection. </a:t>
            </a:r>
          </a:p>
          <a:p>
            <a:pPr algn="l">
              <a:lnSpc>
                <a:spcPct val="150000"/>
              </a:lnSpc>
            </a:pPr>
            <a:r>
              <a:rPr lang="en-GB" sz="2400" b="0" i="0" u="none" strike="noStrike" baseline="0" dirty="0">
                <a:latin typeface="Cambria" panose="02040503050406030204" pitchFamily="18" charset="0"/>
                <a:ea typeface="Cambria" panose="02040503050406030204" pitchFamily="18" charset="0"/>
              </a:rPr>
              <a:t>Apart from the direct infection risks arising from close contact with patients and/or potentially infectious co-workers during the COVID-19 pandemic, healthcare workers are also under increasing stress and mental health risks</a:t>
            </a:r>
            <a:r>
              <a:rPr lang="en-GB" sz="2400" dirty="0">
                <a:latin typeface="Cambria" panose="02040503050406030204" pitchFamily="18" charset="0"/>
                <a:ea typeface="Cambria" panose="02040503050406030204" pitchFamily="18" charset="0"/>
              </a:rPr>
              <a:t>.</a:t>
            </a:r>
          </a:p>
        </p:txBody>
      </p:sp>
      <p:pic>
        <p:nvPicPr>
          <p:cNvPr id="5" name="Audio 4">
            <a:hlinkClick r:id="" action="ppaction://media"/>
            <a:extLst>
              <a:ext uri="{FF2B5EF4-FFF2-40B4-BE49-F238E27FC236}">
                <a16:creationId xmlns:a16="http://schemas.microsoft.com/office/drawing/2014/main" id="{E9CDA744-0C50-4C69-A4C3-2A030086A5D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016169545"/>
      </p:ext>
    </p:extLst>
  </p:cSld>
  <p:clrMapOvr>
    <a:masterClrMapping/>
  </p:clrMapOvr>
  <mc:AlternateContent xmlns:mc="http://schemas.openxmlformats.org/markup-compatibility/2006" xmlns:p14="http://schemas.microsoft.com/office/powerpoint/2010/main">
    <mc:Choice Requires="p14">
      <p:transition spd="slow" p14:dur="2000" advTm="59389"/>
    </mc:Choice>
    <mc:Fallback xmlns="">
      <p:transition spd="slow" advTm="593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EE77E9-259B-46C1-9197-66AEEB872D9C}"/>
              </a:ext>
            </a:extLst>
          </p:cNvPr>
          <p:cNvSpPr>
            <a:spLocks noGrp="1"/>
          </p:cNvSpPr>
          <p:nvPr>
            <p:ph idx="1"/>
          </p:nvPr>
        </p:nvSpPr>
        <p:spPr>
          <a:xfrm>
            <a:off x="340822" y="631766"/>
            <a:ext cx="11571316" cy="5910349"/>
          </a:xfrm>
        </p:spPr>
        <p:txBody>
          <a:bodyPr>
            <a:normAutofit/>
          </a:bodyPr>
          <a:lstStyle/>
          <a:p>
            <a:pPr>
              <a:lnSpc>
                <a:spcPct val="150000"/>
              </a:lnSpc>
            </a:pPr>
            <a:r>
              <a:rPr lang="en-GB" sz="2400" dirty="0">
                <a:latin typeface="Cambria" panose="02040503050406030204" pitchFamily="18" charset="0"/>
                <a:ea typeface="Cambria" panose="02040503050406030204" pitchFamily="18" charset="0"/>
              </a:rPr>
              <a:t>The number of infected and severely ill patients is escalating as well as the number of exposed healthcare workers who are under self-quarantine, either because they have been infected with COVID-19 or have been in contact with a case. This is leading to a much greater workload and stress for those left in the healthcare workforce and a serious weakening of the health service provided.</a:t>
            </a:r>
          </a:p>
          <a:p>
            <a:pPr>
              <a:lnSpc>
                <a:spcPct val="150000"/>
              </a:lnSpc>
            </a:pPr>
            <a:r>
              <a:rPr lang="en-GB" sz="2400" dirty="0">
                <a:latin typeface="Cambria" panose="02040503050406030204" pitchFamily="18" charset="0"/>
                <a:ea typeface="Cambria" panose="02040503050406030204" pitchFamily="18" charset="0"/>
              </a:rPr>
              <a:t>Mental health risks are further exacerbated by reported shortages of protective equipment for healthcare workers in many parts of the world. There is an urgent need for measures to maintain the mental health of healthcare workers in such stressful situations. </a:t>
            </a:r>
          </a:p>
        </p:txBody>
      </p:sp>
      <p:pic>
        <p:nvPicPr>
          <p:cNvPr id="6" name="Audio 5">
            <a:hlinkClick r:id="" action="ppaction://media"/>
            <a:extLst>
              <a:ext uri="{FF2B5EF4-FFF2-40B4-BE49-F238E27FC236}">
                <a16:creationId xmlns:a16="http://schemas.microsoft.com/office/drawing/2014/main" id="{E8D8A443-7FBF-4412-8BCA-6B8391EA8E3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725999928"/>
      </p:ext>
    </p:extLst>
  </p:cSld>
  <p:clrMapOvr>
    <a:masterClrMapping/>
  </p:clrMapOvr>
  <mc:AlternateContent xmlns:mc="http://schemas.openxmlformats.org/markup-compatibility/2006" xmlns:p14="http://schemas.microsoft.com/office/powerpoint/2010/main">
    <mc:Choice Requires="p14">
      <p:transition spd="slow" p14:dur="2000" advTm="57525"/>
    </mc:Choice>
    <mc:Fallback xmlns="">
      <p:transition spd="slow" advTm="575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FF87E5-47C3-4167-8492-F74B10C92059}"/>
              </a:ext>
            </a:extLst>
          </p:cNvPr>
          <p:cNvSpPr>
            <a:spLocks noGrp="1"/>
          </p:cNvSpPr>
          <p:nvPr>
            <p:ph idx="1"/>
          </p:nvPr>
        </p:nvSpPr>
        <p:spPr>
          <a:xfrm>
            <a:off x="357447" y="955964"/>
            <a:ext cx="11687695" cy="5328458"/>
          </a:xfrm>
        </p:spPr>
        <p:txBody>
          <a:bodyPr>
            <a:normAutofit fontScale="70000" lnSpcReduction="20000"/>
          </a:bodyPr>
          <a:lstStyle/>
          <a:p>
            <a:pPr>
              <a:lnSpc>
                <a:spcPct val="150000"/>
              </a:lnSpc>
              <a:spcAft>
                <a:spcPts val="800"/>
              </a:spcAft>
            </a:pPr>
            <a:r>
              <a:rPr lang="en-US" sz="2600" dirty="0">
                <a:effectLst/>
                <a:latin typeface="Cambria" panose="02040503050406030204" pitchFamily="18" charset="0"/>
                <a:ea typeface="Calibri" panose="020F0502020204030204" pitchFamily="34" charset="0"/>
                <a:cs typeface="Iskoola Pota" panose="020B0502040204020203" pitchFamily="34" charset="0"/>
              </a:rPr>
              <a:t>Apart from the direct health effects on workers from COVID-19 infection, there will be many flow- on effects which will have an impact on workers’ health. </a:t>
            </a:r>
          </a:p>
          <a:p>
            <a:pPr>
              <a:lnSpc>
                <a:spcPct val="150000"/>
              </a:lnSpc>
              <a:spcAft>
                <a:spcPts val="800"/>
              </a:spcAft>
            </a:pPr>
            <a:r>
              <a:rPr lang="en-US" sz="2600" dirty="0">
                <a:effectLst/>
                <a:latin typeface="Cambria" panose="02040503050406030204" pitchFamily="18" charset="0"/>
                <a:ea typeface="Calibri" panose="020F0502020204030204" pitchFamily="34" charset="0"/>
                <a:cs typeface="Iskoola Pota" panose="020B0502040204020203" pitchFamily="34" charset="0"/>
              </a:rPr>
              <a:t>Contributing to these economic effects are the temporary closing of many factories and businesses, and the reduction in the workforce at other businesses resulting in many workers losing their jobs, at least temporarily. </a:t>
            </a:r>
          </a:p>
          <a:p>
            <a:pPr>
              <a:lnSpc>
                <a:spcPct val="150000"/>
              </a:lnSpc>
              <a:spcAft>
                <a:spcPts val="800"/>
              </a:spcAft>
            </a:pPr>
            <a:r>
              <a:rPr lang="en-US" sz="2600" dirty="0">
                <a:effectLst/>
                <a:latin typeface="Cambria" panose="02040503050406030204" pitchFamily="18" charset="0"/>
                <a:ea typeface="Calibri" panose="020F0502020204030204" pitchFamily="34" charset="0"/>
                <a:cs typeface="Iskoola Pota" panose="020B0502040204020203" pitchFamily="34" charset="0"/>
              </a:rPr>
              <a:t>Lack of employment, even when temporary, can lead to mental health decline, and these effects are very likely to be exacerbated by the sudden, unexpected, and widespread onset of the COVID-19 pandemic and associated job losses. </a:t>
            </a:r>
          </a:p>
          <a:p>
            <a:pPr>
              <a:lnSpc>
                <a:spcPct val="150000"/>
              </a:lnSpc>
              <a:spcAft>
                <a:spcPts val="800"/>
              </a:spcAft>
            </a:pPr>
            <a:r>
              <a:rPr lang="en-US" sz="2600" dirty="0">
                <a:effectLst/>
                <a:latin typeface="Cambria" panose="02040503050406030204" pitchFamily="18" charset="0"/>
                <a:ea typeface="Calibri" panose="020F0502020204030204" pitchFamily="34" charset="0"/>
                <a:cs typeface="Iskoola Pota" panose="020B0502040204020203" pitchFamily="34" charset="0"/>
              </a:rPr>
              <a:t>Even among those fortunate workers who are still employed, prolonged teleworking may lead to mental health problems due to long- term social isolation and lack of workplace interaction. </a:t>
            </a:r>
            <a:endParaRPr lang="en-GB" sz="2600" dirty="0">
              <a:effectLst/>
              <a:latin typeface="Calibri" panose="020F0502020204030204" pitchFamily="34" charset="0"/>
              <a:ea typeface="Calibri" panose="020F0502020204030204" pitchFamily="34" charset="0"/>
              <a:cs typeface="Iskoola Pota" panose="020B0502040204020203" pitchFamily="34" charset="0"/>
            </a:endParaRPr>
          </a:p>
          <a:p>
            <a:pPr>
              <a:lnSpc>
                <a:spcPct val="150000"/>
              </a:lnSpc>
              <a:spcAft>
                <a:spcPts val="800"/>
              </a:spcAft>
            </a:pPr>
            <a:r>
              <a:rPr lang="en-US" sz="2600" dirty="0">
                <a:effectLst/>
                <a:latin typeface="Cambria" panose="02040503050406030204" pitchFamily="18" charset="0"/>
                <a:ea typeface="Calibri" panose="020F0502020204030204" pitchFamily="34" charset="0"/>
                <a:cs typeface="Iskoola Pota" panose="020B0502040204020203" pitchFamily="34" charset="0"/>
              </a:rPr>
              <a:t>More research is needed on the risks to health from COVID-19 among healthcare and other workers at high risk of infection.</a:t>
            </a:r>
            <a:endParaRPr lang="en-GB" sz="2600" dirty="0">
              <a:effectLst/>
              <a:latin typeface="Calibri" panose="020F0502020204030204" pitchFamily="34" charset="0"/>
              <a:ea typeface="Calibri" panose="020F0502020204030204" pitchFamily="34" charset="0"/>
              <a:cs typeface="Iskoola Pota" panose="020B0502040204020203" pitchFamily="34" charset="0"/>
            </a:endParaRPr>
          </a:p>
          <a:p>
            <a:endParaRPr lang="en-GB" dirty="0"/>
          </a:p>
        </p:txBody>
      </p:sp>
      <p:pic>
        <p:nvPicPr>
          <p:cNvPr id="7" name="Audio 6">
            <a:hlinkClick r:id="" action="ppaction://media"/>
            <a:extLst>
              <a:ext uri="{FF2B5EF4-FFF2-40B4-BE49-F238E27FC236}">
                <a16:creationId xmlns:a16="http://schemas.microsoft.com/office/drawing/2014/main" id="{92486DD4-F2CA-4EE1-A89F-72D849906CF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477135376"/>
      </p:ext>
    </p:extLst>
  </p:cSld>
  <p:clrMapOvr>
    <a:masterClrMapping/>
  </p:clrMapOvr>
  <mc:AlternateContent xmlns:mc="http://schemas.openxmlformats.org/markup-compatibility/2006" xmlns:p14="http://schemas.microsoft.com/office/powerpoint/2010/main">
    <mc:Choice Requires="p14">
      <p:transition spd="slow" p14:dur="2000" advTm="77584"/>
    </mc:Choice>
    <mc:Fallback xmlns="">
      <p:transition spd="slow" advTm="775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3863</TotalTime>
  <Words>718</Words>
  <Application>Microsoft Office PowerPoint</Application>
  <PresentationFormat>Widescreen</PresentationFormat>
  <Paragraphs>34</Paragraphs>
  <Slides>7</Slides>
  <Notes>3</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Calibri Light</vt:lpstr>
      <vt:lpstr>Cambria</vt:lpstr>
      <vt:lpstr>Retrospect</vt:lpstr>
      <vt:lpstr>The COVID-19 pandemic in Sri Lanka: Multi-sectoral Healthcare and Other Workers on the Front Line – Risk and Challengers</vt:lpstr>
      <vt:lpstr>Introduction</vt:lpstr>
      <vt:lpstr>COVID – 19 Sri Lanka Approach</vt:lpstr>
      <vt:lpstr>Multi-sectoral Healthcare and Other Workers on the Front Line</vt:lpstr>
      <vt:lpstr>Risks and challenges faced by the Healthcare workers in frontline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COVID-19 pandemic in Sri Lanka: Multi-sectoral Healthcare and Other Workers on the Front Line – Risk and Challengers</dc:title>
  <dc:creator>YOGA</dc:creator>
  <cp:lastModifiedBy>Emma Beal</cp:lastModifiedBy>
  <cp:revision>12</cp:revision>
  <dcterms:created xsi:type="dcterms:W3CDTF">2020-11-12T03:48:29Z</dcterms:created>
  <dcterms:modified xsi:type="dcterms:W3CDTF">2020-11-23T16:45:39Z</dcterms:modified>
</cp:coreProperties>
</file>